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notesMasterIdLst>
    <p:notesMasterId r:id="rId28"/>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70" r:id="rId14"/>
    <p:sldId id="271" r:id="rId15"/>
    <p:sldId id="272" r:id="rId16"/>
    <p:sldId id="273" r:id="rId17"/>
    <p:sldId id="274" r:id="rId18"/>
    <p:sldId id="275" r:id="rId19"/>
    <p:sldId id="276" r:id="rId20"/>
    <p:sldId id="277" r:id="rId21"/>
    <p:sldId id="278" r:id="rId22"/>
    <p:sldId id="279" r:id="rId23"/>
    <p:sldId id="284" r:id="rId24"/>
    <p:sldId id="281" r:id="rId25"/>
    <p:sldId id="282" r:id="rId26"/>
    <p:sldId id="283" r:id="rId27"/>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706" autoAdjust="0"/>
    <p:restoredTop sz="94660"/>
  </p:normalViewPr>
  <p:slideViewPr>
    <p:cSldViewPr>
      <p:cViewPr varScale="1">
        <p:scale>
          <a:sx n="69" d="100"/>
          <a:sy n="69" d="100"/>
        </p:scale>
        <p:origin x="142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image" Target="../media/image7.jpeg"/></Relationships>
</file>

<file path=ppt/diagrams/_rels/data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diagrams/_rels/data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image" Target="../media/image1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image" Target="../media/image7.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17B165-2C29-4A19-8AD4-67B4BA8C14BA}" type="doc">
      <dgm:prSet loTypeId="urn:microsoft.com/office/officeart/2005/8/layout/hList7" loCatId="list" qsTypeId="urn:microsoft.com/office/officeart/2005/8/quickstyle/simple1" qsCatId="simple" csTypeId="urn:microsoft.com/office/officeart/2005/8/colors/accent0_2" csCatId="mainScheme" phldr="1"/>
      <dgm:spPr/>
    </dgm:pt>
    <dgm:pt modelId="{711CAA56-A4D0-4408-A5E2-0989FBFEEEBA}">
      <dgm:prSet phldrT="[Text]" custT="1"/>
      <dgm:spPr/>
      <dgm:t>
        <a:bodyPr/>
        <a:lstStyle/>
        <a:p>
          <a:pPr rtl="1"/>
          <a:r>
            <a:rPr lang="fa-IR" sz="1200" dirty="0" smtClean="0">
              <a:solidFill>
                <a:schemeClr val="tx1"/>
              </a:solidFill>
              <a:cs typeface="B Titr" pitchFamily="2" charset="-78"/>
            </a:rPr>
            <a:t>دستگاه متقاضی(سازمان موسس): </a:t>
          </a:r>
          <a:r>
            <a:rPr lang="fa-IR" sz="1200" b="1" dirty="0" smtClean="0">
              <a:solidFill>
                <a:schemeClr val="tx1"/>
              </a:solidFill>
              <a:cs typeface="B Nazanin" panose="00000400000000000000" pitchFamily="2" charset="-78"/>
            </a:rPr>
            <a:t>مرکز آموزش علمی – کاربردی اریکه پرسپولیس</a:t>
          </a:r>
        </a:p>
        <a:p>
          <a:pPr rtl="1"/>
          <a:r>
            <a:rPr lang="fa-IR" sz="1200" b="1" dirty="0" smtClean="0">
              <a:solidFill>
                <a:schemeClr val="tx1"/>
              </a:solidFill>
              <a:cs typeface="B Nazanin" panose="00000400000000000000" pitchFamily="2" charset="-78"/>
            </a:rPr>
            <a:t>وابسته به شرکت آموزشی –پزشکی اریکه پرسپولیس</a:t>
          </a:r>
        </a:p>
        <a:p>
          <a:pPr rtl="1"/>
          <a:r>
            <a:rPr lang="fa-IR" sz="1200" b="1" dirty="0" smtClean="0">
              <a:solidFill>
                <a:schemeClr val="tx1"/>
              </a:solidFill>
              <a:cs typeface="B Nazanin" panose="00000400000000000000" pitchFamily="2" charset="-78"/>
            </a:rPr>
            <a:t>بازار هدف:مراکز توانبخشی و توانمندی، گردشگری و اقامتگاههای بوم گردی</a:t>
          </a:r>
          <a:endParaRPr lang="fa-IR" sz="1200" dirty="0">
            <a:solidFill>
              <a:schemeClr val="tx1"/>
            </a:solidFill>
          </a:endParaRPr>
        </a:p>
      </dgm:t>
    </dgm:pt>
    <dgm:pt modelId="{7654448F-C566-469B-9261-5E727AAB5F41}" type="parTrans" cxnId="{AD35D485-5239-4168-BD58-FE87375A5964}">
      <dgm:prSet/>
      <dgm:spPr/>
      <dgm:t>
        <a:bodyPr/>
        <a:lstStyle/>
        <a:p>
          <a:pPr rtl="1"/>
          <a:endParaRPr lang="fa-IR"/>
        </a:p>
      </dgm:t>
    </dgm:pt>
    <dgm:pt modelId="{3F7ACB5A-D350-494C-BF91-E70CA4C3EE61}" type="sibTrans" cxnId="{AD35D485-5239-4168-BD58-FE87375A5964}">
      <dgm:prSet/>
      <dgm:spPr/>
      <dgm:t>
        <a:bodyPr/>
        <a:lstStyle/>
        <a:p>
          <a:pPr rtl="1"/>
          <a:endParaRPr lang="fa-IR"/>
        </a:p>
      </dgm:t>
    </dgm:pt>
    <dgm:pt modelId="{0036D354-2052-4A84-A097-C3A2DBCAAA94}">
      <dgm:prSet phldrT="[Text]" custT="1"/>
      <dgm:spPr/>
      <dgm:t>
        <a:bodyPr/>
        <a:lstStyle/>
        <a:p>
          <a:pPr rtl="1"/>
          <a:endParaRPr lang="fa-IR" sz="1200" dirty="0" smtClean="0">
            <a:solidFill>
              <a:schemeClr val="tx1"/>
            </a:solidFill>
            <a:cs typeface="B Titr" pitchFamily="2" charset="-78"/>
          </a:endParaRPr>
        </a:p>
        <a:p>
          <a:pPr rtl="1"/>
          <a:r>
            <a:rPr lang="fa-IR" sz="1200" dirty="0" smtClean="0">
              <a:solidFill>
                <a:schemeClr val="tx1"/>
              </a:solidFill>
              <a:cs typeface="B Titr" pitchFamily="2" charset="-78"/>
            </a:rPr>
            <a:t>مرکزآموزش علمی کاربردی</a:t>
          </a:r>
        </a:p>
        <a:p>
          <a:pPr rtl="1"/>
          <a:r>
            <a:rPr lang="fa-IR" sz="1200" b="1" dirty="0" smtClean="0">
              <a:solidFill>
                <a:schemeClr val="tx1"/>
              </a:solidFill>
              <a:cs typeface="B Nazanin" pitchFamily="2" charset="-78"/>
            </a:rPr>
            <a:t>1- تعداد مدرسان: 53 نفر در نیمسال جاری</a:t>
          </a:r>
        </a:p>
        <a:p>
          <a:pPr rtl="1"/>
          <a:r>
            <a:rPr lang="fa-IR" sz="1200" b="1" dirty="0" smtClean="0">
              <a:solidFill>
                <a:schemeClr val="tx1"/>
              </a:solidFill>
              <a:cs typeface="B Nazanin" pitchFamily="2" charset="-78"/>
            </a:rPr>
            <a:t>2- دانش آموختگان: 300 نفردر نیمسال جاری</a:t>
          </a:r>
        </a:p>
        <a:p>
          <a:pPr rtl="1"/>
          <a:r>
            <a:rPr lang="fa-IR" sz="1200" b="1" dirty="0" smtClean="0">
              <a:solidFill>
                <a:schemeClr val="tx1"/>
              </a:solidFill>
              <a:cs typeface="B Nazanin" pitchFamily="2" charset="-78"/>
            </a:rPr>
            <a:t>3- تعداد دانشجویان: 870 نفردر نیمسال جاری</a:t>
          </a:r>
        </a:p>
        <a:p>
          <a:pPr rtl="1"/>
          <a:r>
            <a:rPr lang="fa-IR" sz="1200" b="1" dirty="0" smtClean="0">
              <a:solidFill>
                <a:schemeClr val="tx1"/>
              </a:solidFill>
              <a:cs typeface="B Nazanin" pitchFamily="2" charset="-78"/>
            </a:rPr>
            <a:t>5- تعداد کارآفرینان: 6 نفر</a:t>
          </a:r>
          <a:endParaRPr lang="fa-IR" sz="1200" dirty="0">
            <a:solidFill>
              <a:schemeClr val="tx1"/>
            </a:solidFill>
          </a:endParaRPr>
        </a:p>
      </dgm:t>
    </dgm:pt>
    <dgm:pt modelId="{F43952B1-FD8D-4FB6-8761-C3075D9CBBDC}" type="parTrans" cxnId="{46193182-31FB-44A5-8009-C39ECB6494C9}">
      <dgm:prSet/>
      <dgm:spPr/>
      <dgm:t>
        <a:bodyPr/>
        <a:lstStyle/>
        <a:p>
          <a:pPr rtl="1"/>
          <a:endParaRPr lang="fa-IR"/>
        </a:p>
      </dgm:t>
    </dgm:pt>
    <dgm:pt modelId="{2CEF2AF3-6A45-419F-B08A-7CB4E400F79E}" type="sibTrans" cxnId="{46193182-31FB-44A5-8009-C39ECB6494C9}">
      <dgm:prSet/>
      <dgm:spPr/>
      <dgm:t>
        <a:bodyPr/>
        <a:lstStyle/>
        <a:p>
          <a:pPr rtl="1"/>
          <a:endParaRPr lang="fa-IR"/>
        </a:p>
      </dgm:t>
    </dgm:pt>
    <dgm:pt modelId="{99CD2FEA-B23E-4109-A0DA-47A828ACC41B}">
      <dgm:prSet phldrT="[Text]"/>
      <dgm:spPr/>
      <dgm:t>
        <a:bodyPr/>
        <a:lstStyle/>
        <a:p>
          <a:pPr rtl="1">
            <a:lnSpc>
              <a:spcPct val="100000"/>
            </a:lnSpc>
          </a:pPr>
          <a:r>
            <a:rPr lang="fa-IR" dirty="0" smtClean="0">
              <a:solidFill>
                <a:schemeClr val="tx1"/>
              </a:solidFill>
              <a:cs typeface="B Titr" pitchFamily="2" charset="-78"/>
            </a:rPr>
            <a:t>مرکز رشد /نوآوری</a:t>
          </a:r>
        </a:p>
        <a:p>
          <a:pPr rtl="1">
            <a:lnSpc>
              <a:spcPct val="90000"/>
            </a:lnSpc>
          </a:pPr>
          <a:r>
            <a:rPr lang="fa-IR" b="1" dirty="0" smtClean="0">
              <a:solidFill>
                <a:schemeClr val="tx1"/>
              </a:solidFill>
              <a:cs typeface="B Nazanin" pitchFamily="2" charset="-78"/>
            </a:rPr>
            <a:t>زمینه های فعالیت: گردشگری معلولین و سالمندان</a:t>
          </a:r>
        </a:p>
        <a:p>
          <a:pPr rtl="1">
            <a:lnSpc>
              <a:spcPct val="90000"/>
            </a:lnSpc>
          </a:pPr>
          <a:r>
            <a:rPr lang="fa-IR" b="1" dirty="0" smtClean="0">
              <a:solidFill>
                <a:schemeClr val="tx1"/>
              </a:solidFill>
              <a:cs typeface="B Nazanin" pitchFamily="2" charset="-78"/>
            </a:rPr>
            <a:t>1-تعداد هسته: </a:t>
          </a:r>
          <a:r>
            <a:rPr lang="fa-IR" b="1" dirty="0" smtClean="0">
              <a:solidFill>
                <a:schemeClr val="tx1"/>
              </a:solidFill>
              <a:cs typeface="B Titr" pitchFamily="2" charset="-78"/>
            </a:rPr>
            <a:t>20</a:t>
          </a:r>
          <a:r>
            <a:rPr lang="fa-IR" b="1" dirty="0" smtClean="0">
              <a:solidFill>
                <a:schemeClr val="tx1"/>
              </a:solidFill>
              <a:cs typeface="B Nazanin" pitchFamily="2" charset="-78"/>
            </a:rPr>
            <a:t>در مدت 5 سال</a:t>
          </a:r>
        </a:p>
        <a:p>
          <a:pPr rtl="1">
            <a:lnSpc>
              <a:spcPct val="90000"/>
            </a:lnSpc>
          </a:pPr>
          <a:r>
            <a:rPr lang="fa-IR" b="1" dirty="0" smtClean="0">
              <a:solidFill>
                <a:schemeClr val="tx1"/>
              </a:solidFill>
              <a:cs typeface="B Nazanin" pitchFamily="2" charset="-78"/>
            </a:rPr>
            <a:t>2- تعداد واحد فناور : </a:t>
          </a:r>
          <a:r>
            <a:rPr lang="fa-IR" b="1" dirty="0" smtClean="0">
              <a:solidFill>
                <a:schemeClr val="tx1"/>
              </a:solidFill>
              <a:cs typeface="B Titr" pitchFamily="2" charset="-78"/>
            </a:rPr>
            <a:t>5</a:t>
          </a:r>
          <a:r>
            <a:rPr lang="fa-IR" b="1" dirty="0" smtClean="0">
              <a:solidFill>
                <a:schemeClr val="tx1"/>
              </a:solidFill>
              <a:cs typeface="B Nazanin" pitchFamily="2" charset="-78"/>
            </a:rPr>
            <a:t>  در مدت 5 سال</a:t>
          </a:r>
          <a:endParaRPr lang="fa-IR" dirty="0">
            <a:solidFill>
              <a:schemeClr val="tx1"/>
            </a:solidFill>
          </a:endParaRPr>
        </a:p>
      </dgm:t>
    </dgm:pt>
    <dgm:pt modelId="{28A0A601-4BA4-4699-80C3-2559EBE69F1C}" type="parTrans" cxnId="{4F554D21-442F-4622-85BC-74814AA871FC}">
      <dgm:prSet/>
      <dgm:spPr/>
      <dgm:t>
        <a:bodyPr/>
        <a:lstStyle/>
        <a:p>
          <a:pPr rtl="1"/>
          <a:endParaRPr lang="fa-IR"/>
        </a:p>
      </dgm:t>
    </dgm:pt>
    <dgm:pt modelId="{C2BDD4F3-012D-47B5-BE9E-9B7A41358386}" type="sibTrans" cxnId="{4F554D21-442F-4622-85BC-74814AA871FC}">
      <dgm:prSet/>
      <dgm:spPr/>
      <dgm:t>
        <a:bodyPr/>
        <a:lstStyle/>
        <a:p>
          <a:pPr rtl="1"/>
          <a:endParaRPr lang="fa-IR"/>
        </a:p>
      </dgm:t>
    </dgm:pt>
    <dgm:pt modelId="{B3A7B0FD-BA6D-4B55-A377-6CDE5A9BF1BA}" type="pres">
      <dgm:prSet presAssocID="{5917B165-2C29-4A19-8AD4-67B4BA8C14BA}" presName="Name0" presStyleCnt="0">
        <dgm:presLayoutVars>
          <dgm:dir/>
          <dgm:resizeHandles val="exact"/>
        </dgm:presLayoutVars>
      </dgm:prSet>
      <dgm:spPr/>
    </dgm:pt>
    <dgm:pt modelId="{576EB733-BA86-466A-95A2-0AA104550FFF}" type="pres">
      <dgm:prSet presAssocID="{5917B165-2C29-4A19-8AD4-67B4BA8C14BA}" presName="fgShape" presStyleLbl="fgShp" presStyleIdx="0" presStyleCnt="1" custLinFactNeighborY="25225"/>
      <dgm:spPr/>
    </dgm:pt>
    <dgm:pt modelId="{1180E056-56CC-4B48-9092-3D215CA1919E}" type="pres">
      <dgm:prSet presAssocID="{5917B165-2C29-4A19-8AD4-67B4BA8C14BA}" presName="linComp" presStyleCnt="0"/>
      <dgm:spPr/>
    </dgm:pt>
    <dgm:pt modelId="{7CD861B2-40E6-496D-979E-7BEA6D6671E3}" type="pres">
      <dgm:prSet presAssocID="{711CAA56-A4D0-4408-A5E2-0989FBFEEEBA}" presName="compNode" presStyleCnt="0"/>
      <dgm:spPr/>
    </dgm:pt>
    <dgm:pt modelId="{7EFC9815-3401-428E-9CA9-269932C8A57B}" type="pres">
      <dgm:prSet presAssocID="{711CAA56-A4D0-4408-A5E2-0989FBFEEEBA}" presName="bkgdShape" presStyleLbl="node1" presStyleIdx="0" presStyleCnt="3" custLinFactNeighborX="-77244" custLinFactNeighborY="-17241"/>
      <dgm:spPr/>
      <dgm:t>
        <a:bodyPr/>
        <a:lstStyle/>
        <a:p>
          <a:pPr rtl="1"/>
          <a:endParaRPr lang="fa-IR"/>
        </a:p>
      </dgm:t>
    </dgm:pt>
    <dgm:pt modelId="{95E93CEF-8381-4D7A-9B07-6DD661A1BEFC}" type="pres">
      <dgm:prSet presAssocID="{711CAA56-A4D0-4408-A5E2-0989FBFEEEBA}" presName="nodeTx" presStyleLbl="node1" presStyleIdx="0" presStyleCnt="3">
        <dgm:presLayoutVars>
          <dgm:bulletEnabled val="1"/>
        </dgm:presLayoutVars>
      </dgm:prSet>
      <dgm:spPr/>
      <dgm:t>
        <a:bodyPr/>
        <a:lstStyle/>
        <a:p>
          <a:pPr rtl="1"/>
          <a:endParaRPr lang="fa-IR"/>
        </a:p>
      </dgm:t>
    </dgm:pt>
    <dgm:pt modelId="{E3BFDA3E-0F20-48FB-8F56-06F912C9F346}" type="pres">
      <dgm:prSet presAssocID="{711CAA56-A4D0-4408-A5E2-0989FBFEEEBA}" presName="invisiNode" presStyleLbl="node1" presStyleIdx="0" presStyleCnt="3"/>
      <dgm:spPr/>
    </dgm:pt>
    <dgm:pt modelId="{2FCF5CA2-FA39-4186-89B5-A1ADF2D661AE}" type="pres">
      <dgm:prSet presAssocID="{711CAA56-A4D0-4408-A5E2-0989FBFEEEBA}" presName="imagNode" presStyleLbl="fgImgPlace1" presStyleIdx="0" presStyleCnt="3" custLinFactNeighborX="-286" custLinFactNeighborY="-8449"/>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701" t="-593" r="-2701" b="-593"/>
          </a:stretch>
        </a:blipFill>
      </dgm:spPr>
    </dgm:pt>
    <dgm:pt modelId="{C72B36C6-523E-4425-8151-009A89CBE045}" type="pres">
      <dgm:prSet presAssocID="{3F7ACB5A-D350-494C-BF91-E70CA4C3EE61}" presName="sibTrans" presStyleLbl="sibTrans2D1" presStyleIdx="0" presStyleCnt="0"/>
      <dgm:spPr/>
      <dgm:t>
        <a:bodyPr/>
        <a:lstStyle/>
        <a:p>
          <a:pPr rtl="1"/>
          <a:endParaRPr lang="fa-IR"/>
        </a:p>
      </dgm:t>
    </dgm:pt>
    <dgm:pt modelId="{47E5E363-2A37-4891-86D7-F63C2C773642}" type="pres">
      <dgm:prSet presAssocID="{0036D354-2052-4A84-A097-C3A2DBCAAA94}" presName="compNode" presStyleCnt="0"/>
      <dgm:spPr/>
    </dgm:pt>
    <dgm:pt modelId="{E9F5AAC2-459E-4DDD-8DA1-28DDC13E92C9}" type="pres">
      <dgm:prSet presAssocID="{0036D354-2052-4A84-A097-C3A2DBCAAA94}" presName="bkgdShape" presStyleLbl="node1" presStyleIdx="1" presStyleCnt="3" custLinFactNeighborX="-3480"/>
      <dgm:spPr/>
      <dgm:t>
        <a:bodyPr/>
        <a:lstStyle/>
        <a:p>
          <a:pPr rtl="1"/>
          <a:endParaRPr lang="fa-IR"/>
        </a:p>
      </dgm:t>
    </dgm:pt>
    <dgm:pt modelId="{AA7009CE-270A-4B4B-9123-A1F0C97DCA28}" type="pres">
      <dgm:prSet presAssocID="{0036D354-2052-4A84-A097-C3A2DBCAAA94}" presName="nodeTx" presStyleLbl="node1" presStyleIdx="1" presStyleCnt="3">
        <dgm:presLayoutVars>
          <dgm:bulletEnabled val="1"/>
        </dgm:presLayoutVars>
      </dgm:prSet>
      <dgm:spPr/>
      <dgm:t>
        <a:bodyPr/>
        <a:lstStyle/>
        <a:p>
          <a:pPr rtl="1"/>
          <a:endParaRPr lang="fa-IR"/>
        </a:p>
      </dgm:t>
    </dgm:pt>
    <dgm:pt modelId="{BA4C6511-3971-4A6F-8B4A-3DEF48870141}" type="pres">
      <dgm:prSet presAssocID="{0036D354-2052-4A84-A097-C3A2DBCAAA94}" presName="invisiNode" presStyleLbl="node1" presStyleIdx="1" presStyleCnt="3"/>
      <dgm:spPr/>
    </dgm:pt>
    <dgm:pt modelId="{303BFAA1-54FA-4CF4-9988-2498B57E77B7}" type="pres">
      <dgm:prSet presAssocID="{0036D354-2052-4A84-A097-C3A2DBCAAA94}" presName="imagNode" presStyleLbl="fgImgPlace1" presStyleIdx="1" presStyleCnt="3" custScaleX="104029" custScaleY="100456" custLinFactNeighborX="-3317" custLinFactNeighborY="-4619"/>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1366" t="-364" r="1366" b="-364"/>
          </a:stretch>
        </a:blipFill>
      </dgm:spPr>
    </dgm:pt>
    <dgm:pt modelId="{7CD9676A-2BA8-4642-826A-9B37A56D8E9E}" type="pres">
      <dgm:prSet presAssocID="{2CEF2AF3-6A45-419F-B08A-7CB4E400F79E}" presName="sibTrans" presStyleLbl="sibTrans2D1" presStyleIdx="0" presStyleCnt="0"/>
      <dgm:spPr/>
      <dgm:t>
        <a:bodyPr/>
        <a:lstStyle/>
        <a:p>
          <a:pPr rtl="1"/>
          <a:endParaRPr lang="fa-IR"/>
        </a:p>
      </dgm:t>
    </dgm:pt>
    <dgm:pt modelId="{41F84EF5-5739-49CC-B528-AE9B5BDD8686}" type="pres">
      <dgm:prSet presAssocID="{99CD2FEA-B23E-4109-A0DA-47A828ACC41B}" presName="compNode" presStyleCnt="0"/>
      <dgm:spPr/>
    </dgm:pt>
    <dgm:pt modelId="{302A63A3-4150-4515-8492-B8BF70CC5C4B}" type="pres">
      <dgm:prSet presAssocID="{99CD2FEA-B23E-4109-A0DA-47A828ACC41B}" presName="bkgdShape" presStyleLbl="node1" presStyleIdx="2" presStyleCnt="3"/>
      <dgm:spPr/>
      <dgm:t>
        <a:bodyPr/>
        <a:lstStyle/>
        <a:p>
          <a:pPr rtl="1"/>
          <a:endParaRPr lang="fa-IR"/>
        </a:p>
      </dgm:t>
    </dgm:pt>
    <dgm:pt modelId="{E1375A7A-DBE9-4681-831B-927394212D58}" type="pres">
      <dgm:prSet presAssocID="{99CD2FEA-B23E-4109-A0DA-47A828ACC41B}" presName="nodeTx" presStyleLbl="node1" presStyleIdx="2" presStyleCnt="3">
        <dgm:presLayoutVars>
          <dgm:bulletEnabled val="1"/>
        </dgm:presLayoutVars>
      </dgm:prSet>
      <dgm:spPr/>
      <dgm:t>
        <a:bodyPr/>
        <a:lstStyle/>
        <a:p>
          <a:pPr rtl="1"/>
          <a:endParaRPr lang="fa-IR"/>
        </a:p>
      </dgm:t>
    </dgm:pt>
    <dgm:pt modelId="{8693D3C0-21A2-4FCE-94B5-CE9E5832DEA2}" type="pres">
      <dgm:prSet presAssocID="{99CD2FEA-B23E-4109-A0DA-47A828ACC41B}" presName="invisiNode" presStyleLbl="node1" presStyleIdx="2" presStyleCnt="3"/>
      <dgm:spPr/>
    </dgm:pt>
    <dgm:pt modelId="{0C0E7862-09DE-4A80-B474-0FB691B6CBB3}" type="pres">
      <dgm:prSet presAssocID="{99CD2FEA-B23E-4109-A0DA-47A828ACC41B}" presName="imagNode" presStyleLbl="fgImgPlace1" presStyleIdx="2" presStyleCnt="3" custScaleX="102333" custScaleY="91495" custLinFactNeighborX="-279" custLinFactNeighborY="-13415"/>
      <dgm:spPr>
        <a:blipFill rotWithShape="1">
          <a:blip xmlns:r="http://schemas.openxmlformats.org/officeDocument/2006/relationships" r:embed="rId3"/>
          <a:stretch>
            <a:fillRect/>
          </a:stretch>
        </a:blipFill>
      </dgm:spPr>
      <dgm:t>
        <a:bodyPr/>
        <a:lstStyle/>
        <a:p>
          <a:pPr rtl="1"/>
          <a:endParaRPr lang="fa-IR"/>
        </a:p>
      </dgm:t>
    </dgm:pt>
  </dgm:ptLst>
  <dgm:cxnLst>
    <dgm:cxn modelId="{0D2DEC34-D7DF-49DF-85EC-30A904DBDFE4}" type="presOf" srcId="{99CD2FEA-B23E-4109-A0DA-47A828ACC41B}" destId="{E1375A7A-DBE9-4681-831B-927394212D58}" srcOrd="1" destOrd="0" presId="urn:microsoft.com/office/officeart/2005/8/layout/hList7"/>
    <dgm:cxn modelId="{BE4E9E14-5BEC-4D27-812B-596C7E93FB2E}" type="presOf" srcId="{0036D354-2052-4A84-A097-C3A2DBCAAA94}" destId="{AA7009CE-270A-4B4B-9123-A1F0C97DCA28}" srcOrd="1" destOrd="0" presId="urn:microsoft.com/office/officeart/2005/8/layout/hList7"/>
    <dgm:cxn modelId="{46193182-31FB-44A5-8009-C39ECB6494C9}" srcId="{5917B165-2C29-4A19-8AD4-67B4BA8C14BA}" destId="{0036D354-2052-4A84-A097-C3A2DBCAAA94}" srcOrd="1" destOrd="0" parTransId="{F43952B1-FD8D-4FB6-8761-C3075D9CBBDC}" sibTransId="{2CEF2AF3-6A45-419F-B08A-7CB4E400F79E}"/>
    <dgm:cxn modelId="{028749E6-EF0D-4CE7-8901-D85171CDD7E0}" type="presOf" srcId="{711CAA56-A4D0-4408-A5E2-0989FBFEEEBA}" destId="{95E93CEF-8381-4D7A-9B07-6DD661A1BEFC}" srcOrd="1" destOrd="0" presId="urn:microsoft.com/office/officeart/2005/8/layout/hList7"/>
    <dgm:cxn modelId="{35047CEC-61AE-48D5-80DE-917E12D15255}" type="presOf" srcId="{0036D354-2052-4A84-A097-C3A2DBCAAA94}" destId="{E9F5AAC2-459E-4DDD-8DA1-28DDC13E92C9}" srcOrd="0" destOrd="0" presId="urn:microsoft.com/office/officeart/2005/8/layout/hList7"/>
    <dgm:cxn modelId="{B386F6C5-8A99-4D4E-85DB-0194A8163D4D}" type="presOf" srcId="{3F7ACB5A-D350-494C-BF91-E70CA4C3EE61}" destId="{C72B36C6-523E-4425-8151-009A89CBE045}" srcOrd="0" destOrd="0" presId="urn:microsoft.com/office/officeart/2005/8/layout/hList7"/>
    <dgm:cxn modelId="{D751ADA6-5B55-421C-9A63-D059CBE10DB9}" type="presOf" srcId="{711CAA56-A4D0-4408-A5E2-0989FBFEEEBA}" destId="{7EFC9815-3401-428E-9CA9-269932C8A57B}" srcOrd="0" destOrd="0" presId="urn:microsoft.com/office/officeart/2005/8/layout/hList7"/>
    <dgm:cxn modelId="{4F554D21-442F-4622-85BC-74814AA871FC}" srcId="{5917B165-2C29-4A19-8AD4-67B4BA8C14BA}" destId="{99CD2FEA-B23E-4109-A0DA-47A828ACC41B}" srcOrd="2" destOrd="0" parTransId="{28A0A601-4BA4-4699-80C3-2559EBE69F1C}" sibTransId="{C2BDD4F3-012D-47B5-BE9E-9B7A41358386}"/>
    <dgm:cxn modelId="{154AA8C7-0F3B-435B-9B83-5E286C26A9E1}" type="presOf" srcId="{99CD2FEA-B23E-4109-A0DA-47A828ACC41B}" destId="{302A63A3-4150-4515-8492-B8BF70CC5C4B}" srcOrd="0" destOrd="0" presId="urn:microsoft.com/office/officeart/2005/8/layout/hList7"/>
    <dgm:cxn modelId="{A8A81467-FB18-4A20-BC84-3AE46EBD7F1A}" type="presOf" srcId="{5917B165-2C29-4A19-8AD4-67B4BA8C14BA}" destId="{B3A7B0FD-BA6D-4B55-A377-6CDE5A9BF1BA}" srcOrd="0" destOrd="0" presId="urn:microsoft.com/office/officeart/2005/8/layout/hList7"/>
    <dgm:cxn modelId="{AD35D485-5239-4168-BD58-FE87375A5964}" srcId="{5917B165-2C29-4A19-8AD4-67B4BA8C14BA}" destId="{711CAA56-A4D0-4408-A5E2-0989FBFEEEBA}" srcOrd="0" destOrd="0" parTransId="{7654448F-C566-469B-9261-5E727AAB5F41}" sibTransId="{3F7ACB5A-D350-494C-BF91-E70CA4C3EE61}"/>
    <dgm:cxn modelId="{01D4A861-BE62-4F95-8D19-A537D8F30C08}" type="presOf" srcId="{2CEF2AF3-6A45-419F-B08A-7CB4E400F79E}" destId="{7CD9676A-2BA8-4642-826A-9B37A56D8E9E}" srcOrd="0" destOrd="0" presId="urn:microsoft.com/office/officeart/2005/8/layout/hList7"/>
    <dgm:cxn modelId="{1852C2E8-0188-4B9A-9412-380BDA79FB11}" type="presParOf" srcId="{B3A7B0FD-BA6D-4B55-A377-6CDE5A9BF1BA}" destId="{576EB733-BA86-466A-95A2-0AA104550FFF}" srcOrd="0" destOrd="0" presId="urn:microsoft.com/office/officeart/2005/8/layout/hList7"/>
    <dgm:cxn modelId="{B4B080AC-15AD-4D3A-8E6E-0CB23CFAB6F4}" type="presParOf" srcId="{B3A7B0FD-BA6D-4B55-A377-6CDE5A9BF1BA}" destId="{1180E056-56CC-4B48-9092-3D215CA1919E}" srcOrd="1" destOrd="0" presId="urn:microsoft.com/office/officeart/2005/8/layout/hList7"/>
    <dgm:cxn modelId="{07840014-ABDB-473C-A083-BDE1499E6841}" type="presParOf" srcId="{1180E056-56CC-4B48-9092-3D215CA1919E}" destId="{7CD861B2-40E6-496D-979E-7BEA6D6671E3}" srcOrd="0" destOrd="0" presId="urn:microsoft.com/office/officeart/2005/8/layout/hList7"/>
    <dgm:cxn modelId="{7C936665-C7A6-41CE-B4F2-885A1183057F}" type="presParOf" srcId="{7CD861B2-40E6-496D-979E-7BEA6D6671E3}" destId="{7EFC9815-3401-428E-9CA9-269932C8A57B}" srcOrd="0" destOrd="0" presId="urn:microsoft.com/office/officeart/2005/8/layout/hList7"/>
    <dgm:cxn modelId="{BF6B715B-2273-4EA3-9D89-8781BB1F62F4}" type="presParOf" srcId="{7CD861B2-40E6-496D-979E-7BEA6D6671E3}" destId="{95E93CEF-8381-4D7A-9B07-6DD661A1BEFC}" srcOrd="1" destOrd="0" presId="urn:microsoft.com/office/officeart/2005/8/layout/hList7"/>
    <dgm:cxn modelId="{67A0C5D4-EF92-4F65-9F80-C419B08E498A}" type="presParOf" srcId="{7CD861B2-40E6-496D-979E-7BEA6D6671E3}" destId="{E3BFDA3E-0F20-48FB-8F56-06F912C9F346}" srcOrd="2" destOrd="0" presId="urn:microsoft.com/office/officeart/2005/8/layout/hList7"/>
    <dgm:cxn modelId="{6DD6F97F-714D-423E-95DF-1A2431138F06}" type="presParOf" srcId="{7CD861B2-40E6-496D-979E-7BEA6D6671E3}" destId="{2FCF5CA2-FA39-4186-89B5-A1ADF2D661AE}" srcOrd="3" destOrd="0" presId="urn:microsoft.com/office/officeart/2005/8/layout/hList7"/>
    <dgm:cxn modelId="{0C87AD96-9293-4A39-BCD7-960AB97A1723}" type="presParOf" srcId="{1180E056-56CC-4B48-9092-3D215CA1919E}" destId="{C72B36C6-523E-4425-8151-009A89CBE045}" srcOrd="1" destOrd="0" presId="urn:microsoft.com/office/officeart/2005/8/layout/hList7"/>
    <dgm:cxn modelId="{E64D79B1-90B0-4ABE-A06F-002B64ABAD3F}" type="presParOf" srcId="{1180E056-56CC-4B48-9092-3D215CA1919E}" destId="{47E5E363-2A37-4891-86D7-F63C2C773642}" srcOrd="2" destOrd="0" presId="urn:microsoft.com/office/officeart/2005/8/layout/hList7"/>
    <dgm:cxn modelId="{21EDF7C7-E23D-4581-AE6B-87F4C7D233CF}" type="presParOf" srcId="{47E5E363-2A37-4891-86D7-F63C2C773642}" destId="{E9F5AAC2-459E-4DDD-8DA1-28DDC13E92C9}" srcOrd="0" destOrd="0" presId="urn:microsoft.com/office/officeart/2005/8/layout/hList7"/>
    <dgm:cxn modelId="{723B40D7-BEBC-4BC1-A403-02A37C6FDC0A}" type="presParOf" srcId="{47E5E363-2A37-4891-86D7-F63C2C773642}" destId="{AA7009CE-270A-4B4B-9123-A1F0C97DCA28}" srcOrd="1" destOrd="0" presId="urn:microsoft.com/office/officeart/2005/8/layout/hList7"/>
    <dgm:cxn modelId="{5E14F169-199F-4DB2-B395-C1AE2E2F8E4A}" type="presParOf" srcId="{47E5E363-2A37-4891-86D7-F63C2C773642}" destId="{BA4C6511-3971-4A6F-8B4A-3DEF48870141}" srcOrd="2" destOrd="0" presId="urn:microsoft.com/office/officeart/2005/8/layout/hList7"/>
    <dgm:cxn modelId="{A93F8C0E-39EC-419E-8C6F-1891FFD65E04}" type="presParOf" srcId="{47E5E363-2A37-4891-86D7-F63C2C773642}" destId="{303BFAA1-54FA-4CF4-9988-2498B57E77B7}" srcOrd="3" destOrd="0" presId="urn:microsoft.com/office/officeart/2005/8/layout/hList7"/>
    <dgm:cxn modelId="{81511A7D-4146-486E-9FB1-8CAB68FB7405}" type="presParOf" srcId="{1180E056-56CC-4B48-9092-3D215CA1919E}" destId="{7CD9676A-2BA8-4642-826A-9B37A56D8E9E}" srcOrd="3" destOrd="0" presId="urn:microsoft.com/office/officeart/2005/8/layout/hList7"/>
    <dgm:cxn modelId="{9F126EA6-6736-49E2-B2DE-62D086FEC7D3}" type="presParOf" srcId="{1180E056-56CC-4B48-9092-3D215CA1919E}" destId="{41F84EF5-5739-49CC-B528-AE9B5BDD8686}" srcOrd="4" destOrd="0" presId="urn:microsoft.com/office/officeart/2005/8/layout/hList7"/>
    <dgm:cxn modelId="{909E8D13-0210-4930-B86B-A67C297DA601}" type="presParOf" srcId="{41F84EF5-5739-49CC-B528-AE9B5BDD8686}" destId="{302A63A3-4150-4515-8492-B8BF70CC5C4B}" srcOrd="0" destOrd="0" presId="urn:microsoft.com/office/officeart/2005/8/layout/hList7"/>
    <dgm:cxn modelId="{782BDE4F-F8D1-4AF0-9B7F-225EA1F17F01}" type="presParOf" srcId="{41F84EF5-5739-49CC-B528-AE9B5BDD8686}" destId="{E1375A7A-DBE9-4681-831B-927394212D58}" srcOrd="1" destOrd="0" presId="urn:microsoft.com/office/officeart/2005/8/layout/hList7"/>
    <dgm:cxn modelId="{F39DEB75-86DD-4C26-BD86-04735271B760}" type="presParOf" srcId="{41F84EF5-5739-49CC-B528-AE9B5BDD8686}" destId="{8693D3C0-21A2-4FCE-94B5-CE9E5832DEA2}" srcOrd="2" destOrd="0" presId="urn:microsoft.com/office/officeart/2005/8/layout/hList7"/>
    <dgm:cxn modelId="{F288E6BC-B6C9-4275-A23A-8E4CBE64136E}" type="presParOf" srcId="{41F84EF5-5739-49CC-B528-AE9B5BDD8686}" destId="{0C0E7862-09DE-4A80-B474-0FB691B6CBB3}"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0D9D7F-8599-460F-9DED-4D3703DE7F5A}" type="doc">
      <dgm:prSet loTypeId="urn:microsoft.com/office/officeart/2008/layout/BendingPictureCaptionList" loCatId="picture" qsTypeId="urn:microsoft.com/office/officeart/2005/8/quickstyle/simple1" qsCatId="simple" csTypeId="urn:microsoft.com/office/officeart/2005/8/colors/accent0_2" csCatId="mainScheme" phldr="1"/>
      <dgm:spPr/>
      <dgm:t>
        <a:bodyPr/>
        <a:lstStyle/>
        <a:p>
          <a:pPr rtl="1"/>
          <a:endParaRPr lang="fa-IR"/>
        </a:p>
      </dgm:t>
    </dgm:pt>
    <dgm:pt modelId="{7284D965-94F1-4652-9974-7DE40F2D6350}">
      <dgm:prSet phldrT="[Text]" custT="1"/>
      <dgm:spPr/>
      <dgm:t>
        <a:bodyPr/>
        <a:lstStyle/>
        <a:p>
          <a:pPr rtl="1"/>
          <a:r>
            <a:rPr lang="fa-IR" sz="2400" dirty="0" smtClean="0">
              <a:solidFill>
                <a:schemeClr val="tx1"/>
              </a:solidFill>
              <a:cs typeface="B Titr" pitchFamily="2" charset="-78"/>
            </a:rPr>
            <a:t>نمای بیرونی</a:t>
          </a:r>
          <a:endParaRPr lang="fa-IR" sz="2400" dirty="0">
            <a:solidFill>
              <a:schemeClr val="tx1"/>
            </a:solidFill>
            <a:cs typeface="B Titr" pitchFamily="2" charset="-78"/>
          </a:endParaRPr>
        </a:p>
      </dgm:t>
    </dgm:pt>
    <dgm:pt modelId="{E5F18A0A-9338-4E3A-8D4B-A4B9B155C56D}" type="parTrans" cxnId="{F279B2B4-74DE-4F20-9C5D-C3C67111F4C3}">
      <dgm:prSet/>
      <dgm:spPr/>
      <dgm:t>
        <a:bodyPr/>
        <a:lstStyle/>
        <a:p>
          <a:pPr rtl="1"/>
          <a:endParaRPr lang="fa-IR"/>
        </a:p>
      </dgm:t>
    </dgm:pt>
    <dgm:pt modelId="{0B538076-B43F-49EA-8486-EA25F5E90145}" type="sibTrans" cxnId="{F279B2B4-74DE-4F20-9C5D-C3C67111F4C3}">
      <dgm:prSet/>
      <dgm:spPr/>
      <dgm:t>
        <a:bodyPr/>
        <a:lstStyle/>
        <a:p>
          <a:pPr rtl="1"/>
          <a:endParaRPr lang="fa-IR"/>
        </a:p>
      </dgm:t>
    </dgm:pt>
    <dgm:pt modelId="{A0255F52-E029-4434-9C9E-AA6865C6FD8F}">
      <dgm:prSet phldrT="[Text]" custT="1"/>
      <dgm:spPr/>
      <dgm:t>
        <a:bodyPr/>
        <a:lstStyle/>
        <a:p>
          <a:pPr rtl="1"/>
          <a:r>
            <a:rPr lang="fa-IR" sz="2400" dirty="0" smtClean="0">
              <a:solidFill>
                <a:schemeClr val="tx1"/>
              </a:solidFill>
              <a:cs typeface="B Titr" pitchFamily="2" charset="-78"/>
            </a:rPr>
            <a:t>کتابخانه</a:t>
          </a:r>
          <a:endParaRPr lang="fa-IR" sz="2000" dirty="0">
            <a:solidFill>
              <a:schemeClr val="tx1"/>
            </a:solidFill>
            <a:cs typeface="B Titr" pitchFamily="2" charset="-78"/>
          </a:endParaRPr>
        </a:p>
      </dgm:t>
    </dgm:pt>
    <dgm:pt modelId="{599E9421-609D-49D6-A835-8D24040BE9B5}" type="parTrans" cxnId="{866CA88D-7E02-46D8-8824-EBD50CD81B60}">
      <dgm:prSet/>
      <dgm:spPr/>
      <dgm:t>
        <a:bodyPr/>
        <a:lstStyle/>
        <a:p>
          <a:pPr rtl="1"/>
          <a:endParaRPr lang="fa-IR"/>
        </a:p>
      </dgm:t>
    </dgm:pt>
    <dgm:pt modelId="{0803CAAE-1BDB-4AE1-A263-07EEC0038A89}" type="sibTrans" cxnId="{866CA88D-7E02-46D8-8824-EBD50CD81B60}">
      <dgm:prSet/>
      <dgm:spPr/>
      <dgm:t>
        <a:bodyPr/>
        <a:lstStyle/>
        <a:p>
          <a:pPr rtl="1"/>
          <a:endParaRPr lang="fa-IR"/>
        </a:p>
      </dgm:t>
    </dgm:pt>
    <dgm:pt modelId="{38EFAD50-8CB0-43CD-9D3F-7AB430251943}">
      <dgm:prSet phldrT="[Text]" custT="1"/>
      <dgm:spPr/>
      <dgm:t>
        <a:bodyPr/>
        <a:lstStyle/>
        <a:p>
          <a:pPr rtl="1"/>
          <a:r>
            <a:rPr lang="fa-IR" sz="2000" b="0" dirty="0" smtClean="0">
              <a:solidFill>
                <a:schemeClr val="tx1"/>
              </a:solidFill>
              <a:cs typeface="B Titr" pitchFamily="2" charset="-78"/>
            </a:rPr>
            <a:t>محل استقرار تیم های نوآور</a:t>
          </a:r>
          <a:endParaRPr lang="fa-IR" sz="2000" b="0" dirty="0">
            <a:solidFill>
              <a:schemeClr val="tx1"/>
            </a:solidFill>
            <a:cs typeface="B Titr" pitchFamily="2" charset="-78"/>
          </a:endParaRPr>
        </a:p>
      </dgm:t>
    </dgm:pt>
    <dgm:pt modelId="{EBB5D48B-CE84-4DB9-AED5-C44074CBF1F5}" type="parTrans" cxnId="{189D5011-6D1E-42D5-833C-5552F63B43A0}">
      <dgm:prSet/>
      <dgm:spPr/>
      <dgm:t>
        <a:bodyPr/>
        <a:lstStyle/>
        <a:p>
          <a:pPr rtl="1"/>
          <a:endParaRPr lang="fa-IR"/>
        </a:p>
      </dgm:t>
    </dgm:pt>
    <dgm:pt modelId="{DBECBD2D-9B08-4610-A30A-FB44D531273D}" type="sibTrans" cxnId="{189D5011-6D1E-42D5-833C-5552F63B43A0}">
      <dgm:prSet/>
      <dgm:spPr/>
      <dgm:t>
        <a:bodyPr/>
        <a:lstStyle/>
        <a:p>
          <a:pPr rtl="1"/>
          <a:endParaRPr lang="fa-IR"/>
        </a:p>
      </dgm:t>
    </dgm:pt>
    <dgm:pt modelId="{25D7CC71-1591-4F77-8711-063A67FDA581}" type="pres">
      <dgm:prSet presAssocID="{5D0D9D7F-8599-460F-9DED-4D3703DE7F5A}" presName="Name0" presStyleCnt="0">
        <dgm:presLayoutVars>
          <dgm:dir/>
          <dgm:resizeHandles val="exact"/>
        </dgm:presLayoutVars>
      </dgm:prSet>
      <dgm:spPr/>
      <dgm:t>
        <a:bodyPr/>
        <a:lstStyle/>
        <a:p>
          <a:pPr rtl="1"/>
          <a:endParaRPr lang="fa-IR"/>
        </a:p>
      </dgm:t>
    </dgm:pt>
    <dgm:pt modelId="{10CD6E96-D7DF-4146-863F-9F75D48219CE}" type="pres">
      <dgm:prSet presAssocID="{7284D965-94F1-4652-9974-7DE40F2D6350}" presName="composite" presStyleCnt="0"/>
      <dgm:spPr/>
    </dgm:pt>
    <dgm:pt modelId="{9F988DB0-557B-4E91-9840-9A8250CBC8ED}" type="pres">
      <dgm:prSet presAssocID="{7284D965-94F1-4652-9974-7DE40F2D6350}" presName="rect1" presStyleLbl="b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6000" b="-6000"/>
          </a:stretch>
        </a:blipFill>
      </dgm:spPr>
    </dgm:pt>
    <dgm:pt modelId="{700B8837-0EB9-458F-AA16-BD5FD51CAB8B}" type="pres">
      <dgm:prSet presAssocID="{7284D965-94F1-4652-9974-7DE40F2D6350}" presName="wedgeRectCallout1" presStyleLbl="node1" presStyleIdx="0" presStyleCnt="3">
        <dgm:presLayoutVars>
          <dgm:bulletEnabled val="1"/>
        </dgm:presLayoutVars>
      </dgm:prSet>
      <dgm:spPr/>
      <dgm:t>
        <a:bodyPr/>
        <a:lstStyle/>
        <a:p>
          <a:pPr rtl="1"/>
          <a:endParaRPr lang="fa-IR"/>
        </a:p>
      </dgm:t>
    </dgm:pt>
    <dgm:pt modelId="{1E855608-07B7-4C96-91AF-6A0466ADAEC3}" type="pres">
      <dgm:prSet presAssocID="{0B538076-B43F-49EA-8486-EA25F5E90145}" presName="sibTrans" presStyleCnt="0"/>
      <dgm:spPr/>
    </dgm:pt>
    <dgm:pt modelId="{7FE84CFC-4965-4646-80B7-11FF6F481370}" type="pres">
      <dgm:prSet presAssocID="{A0255F52-E029-4434-9C9E-AA6865C6FD8F}" presName="composite" presStyleCnt="0"/>
      <dgm:spPr/>
    </dgm:pt>
    <dgm:pt modelId="{F64C7C2C-6E92-46DF-84CB-782E30338973}" type="pres">
      <dgm:prSet presAssocID="{A0255F52-E029-4434-9C9E-AA6865C6FD8F}" presName="rect1" presStyleLbl="b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1000" r="-21000"/>
          </a:stretch>
        </a:blipFill>
      </dgm:spPr>
      <dgm:t>
        <a:bodyPr/>
        <a:lstStyle/>
        <a:p>
          <a:pPr rtl="1"/>
          <a:endParaRPr lang="fa-IR"/>
        </a:p>
      </dgm:t>
    </dgm:pt>
    <dgm:pt modelId="{0289AD68-993E-4F81-BE4C-99BE28BFF3C0}" type="pres">
      <dgm:prSet presAssocID="{A0255F52-E029-4434-9C9E-AA6865C6FD8F}" presName="wedgeRectCallout1" presStyleLbl="node1" presStyleIdx="1" presStyleCnt="3">
        <dgm:presLayoutVars>
          <dgm:bulletEnabled val="1"/>
        </dgm:presLayoutVars>
      </dgm:prSet>
      <dgm:spPr/>
      <dgm:t>
        <a:bodyPr/>
        <a:lstStyle/>
        <a:p>
          <a:pPr rtl="1"/>
          <a:endParaRPr lang="fa-IR"/>
        </a:p>
      </dgm:t>
    </dgm:pt>
    <dgm:pt modelId="{D3D3E424-C044-40FE-9BB6-6FB98825DDC2}" type="pres">
      <dgm:prSet presAssocID="{0803CAAE-1BDB-4AE1-A263-07EEC0038A89}" presName="sibTrans" presStyleCnt="0"/>
      <dgm:spPr/>
    </dgm:pt>
    <dgm:pt modelId="{8FB18843-249B-4450-9707-2E8589838515}" type="pres">
      <dgm:prSet presAssocID="{38EFAD50-8CB0-43CD-9D3F-7AB430251943}" presName="composite" presStyleCnt="0"/>
      <dgm:spPr/>
    </dgm:pt>
    <dgm:pt modelId="{B9D6B126-1EF4-437A-93DB-23799EF5A849}" type="pres">
      <dgm:prSet presAssocID="{38EFAD50-8CB0-43CD-9D3F-7AB430251943}" presName="rect1" presStyleLbl="b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dgm:spPr>
      <dgm:t>
        <a:bodyPr/>
        <a:lstStyle/>
        <a:p>
          <a:pPr rtl="1"/>
          <a:endParaRPr lang="fa-IR"/>
        </a:p>
      </dgm:t>
    </dgm:pt>
    <dgm:pt modelId="{1CC86315-2F8B-4062-9CC1-1CF4ED2F763A}" type="pres">
      <dgm:prSet presAssocID="{38EFAD50-8CB0-43CD-9D3F-7AB430251943}" presName="wedgeRectCallout1" presStyleLbl="node1" presStyleIdx="2" presStyleCnt="3" custScaleY="153947">
        <dgm:presLayoutVars>
          <dgm:bulletEnabled val="1"/>
        </dgm:presLayoutVars>
      </dgm:prSet>
      <dgm:spPr/>
      <dgm:t>
        <a:bodyPr/>
        <a:lstStyle/>
        <a:p>
          <a:pPr rtl="1"/>
          <a:endParaRPr lang="fa-IR"/>
        </a:p>
      </dgm:t>
    </dgm:pt>
  </dgm:ptLst>
  <dgm:cxnLst>
    <dgm:cxn modelId="{4943F0C3-7A39-4C28-B693-BAE7E46B9E93}" type="presOf" srcId="{A0255F52-E029-4434-9C9E-AA6865C6FD8F}" destId="{0289AD68-993E-4F81-BE4C-99BE28BFF3C0}" srcOrd="0" destOrd="0" presId="urn:microsoft.com/office/officeart/2008/layout/BendingPictureCaptionList"/>
    <dgm:cxn modelId="{3F64543F-17D5-4D7D-BB33-127C4282B67D}" type="presOf" srcId="{5D0D9D7F-8599-460F-9DED-4D3703DE7F5A}" destId="{25D7CC71-1591-4F77-8711-063A67FDA581}" srcOrd="0" destOrd="0" presId="urn:microsoft.com/office/officeart/2008/layout/BendingPictureCaptionList"/>
    <dgm:cxn modelId="{F279B2B4-74DE-4F20-9C5D-C3C67111F4C3}" srcId="{5D0D9D7F-8599-460F-9DED-4D3703DE7F5A}" destId="{7284D965-94F1-4652-9974-7DE40F2D6350}" srcOrd="0" destOrd="0" parTransId="{E5F18A0A-9338-4E3A-8D4B-A4B9B155C56D}" sibTransId="{0B538076-B43F-49EA-8486-EA25F5E90145}"/>
    <dgm:cxn modelId="{A2B3B637-2357-4435-9199-D82AB5654C53}" type="presOf" srcId="{7284D965-94F1-4652-9974-7DE40F2D6350}" destId="{700B8837-0EB9-458F-AA16-BD5FD51CAB8B}" srcOrd="0" destOrd="0" presId="urn:microsoft.com/office/officeart/2008/layout/BendingPictureCaptionList"/>
    <dgm:cxn modelId="{866CA88D-7E02-46D8-8824-EBD50CD81B60}" srcId="{5D0D9D7F-8599-460F-9DED-4D3703DE7F5A}" destId="{A0255F52-E029-4434-9C9E-AA6865C6FD8F}" srcOrd="1" destOrd="0" parTransId="{599E9421-609D-49D6-A835-8D24040BE9B5}" sibTransId="{0803CAAE-1BDB-4AE1-A263-07EEC0038A89}"/>
    <dgm:cxn modelId="{F74AD7D0-7A40-484A-8427-F609FEDEFF91}" type="presOf" srcId="{38EFAD50-8CB0-43CD-9D3F-7AB430251943}" destId="{1CC86315-2F8B-4062-9CC1-1CF4ED2F763A}" srcOrd="0" destOrd="0" presId="urn:microsoft.com/office/officeart/2008/layout/BendingPictureCaptionList"/>
    <dgm:cxn modelId="{189D5011-6D1E-42D5-833C-5552F63B43A0}" srcId="{5D0D9D7F-8599-460F-9DED-4D3703DE7F5A}" destId="{38EFAD50-8CB0-43CD-9D3F-7AB430251943}" srcOrd="2" destOrd="0" parTransId="{EBB5D48B-CE84-4DB9-AED5-C44074CBF1F5}" sibTransId="{DBECBD2D-9B08-4610-A30A-FB44D531273D}"/>
    <dgm:cxn modelId="{96D99268-0FCE-4E0F-8B4C-E45BF6479B23}" type="presParOf" srcId="{25D7CC71-1591-4F77-8711-063A67FDA581}" destId="{10CD6E96-D7DF-4146-863F-9F75D48219CE}" srcOrd="0" destOrd="0" presId="urn:microsoft.com/office/officeart/2008/layout/BendingPictureCaptionList"/>
    <dgm:cxn modelId="{E0E95287-5D1C-4DC8-B317-510D3B14F27C}" type="presParOf" srcId="{10CD6E96-D7DF-4146-863F-9F75D48219CE}" destId="{9F988DB0-557B-4E91-9840-9A8250CBC8ED}" srcOrd="0" destOrd="0" presId="urn:microsoft.com/office/officeart/2008/layout/BendingPictureCaptionList"/>
    <dgm:cxn modelId="{D42E3C3B-EE1F-41FD-8934-248155199383}" type="presParOf" srcId="{10CD6E96-D7DF-4146-863F-9F75D48219CE}" destId="{700B8837-0EB9-458F-AA16-BD5FD51CAB8B}" srcOrd="1" destOrd="0" presId="urn:microsoft.com/office/officeart/2008/layout/BendingPictureCaptionList"/>
    <dgm:cxn modelId="{ECBD8180-2D2F-45E6-A3AF-9BB237320931}" type="presParOf" srcId="{25D7CC71-1591-4F77-8711-063A67FDA581}" destId="{1E855608-07B7-4C96-91AF-6A0466ADAEC3}" srcOrd="1" destOrd="0" presId="urn:microsoft.com/office/officeart/2008/layout/BendingPictureCaptionList"/>
    <dgm:cxn modelId="{AF18CA94-5E83-461C-A686-D2AD9C6780D7}" type="presParOf" srcId="{25D7CC71-1591-4F77-8711-063A67FDA581}" destId="{7FE84CFC-4965-4646-80B7-11FF6F481370}" srcOrd="2" destOrd="0" presId="urn:microsoft.com/office/officeart/2008/layout/BendingPictureCaptionList"/>
    <dgm:cxn modelId="{E6F15F43-C108-4916-993B-4E60D51E67D7}" type="presParOf" srcId="{7FE84CFC-4965-4646-80B7-11FF6F481370}" destId="{F64C7C2C-6E92-46DF-84CB-782E30338973}" srcOrd="0" destOrd="0" presId="urn:microsoft.com/office/officeart/2008/layout/BendingPictureCaptionList"/>
    <dgm:cxn modelId="{C3B7A9A2-7627-40A8-9CDE-7A12CF6F5005}" type="presParOf" srcId="{7FE84CFC-4965-4646-80B7-11FF6F481370}" destId="{0289AD68-993E-4F81-BE4C-99BE28BFF3C0}" srcOrd="1" destOrd="0" presId="urn:microsoft.com/office/officeart/2008/layout/BendingPictureCaptionList"/>
    <dgm:cxn modelId="{00B754F0-0004-4311-88FA-BB62B5165E64}" type="presParOf" srcId="{25D7CC71-1591-4F77-8711-063A67FDA581}" destId="{D3D3E424-C044-40FE-9BB6-6FB98825DDC2}" srcOrd="3" destOrd="0" presId="urn:microsoft.com/office/officeart/2008/layout/BendingPictureCaptionList"/>
    <dgm:cxn modelId="{B19B2411-290D-4917-9BDC-65033031C3FD}" type="presParOf" srcId="{25D7CC71-1591-4F77-8711-063A67FDA581}" destId="{8FB18843-249B-4450-9707-2E8589838515}" srcOrd="4" destOrd="0" presId="urn:microsoft.com/office/officeart/2008/layout/BendingPictureCaptionList"/>
    <dgm:cxn modelId="{AAB0B53B-32C9-42C9-A59D-241E7C6154DD}" type="presParOf" srcId="{8FB18843-249B-4450-9707-2E8589838515}" destId="{B9D6B126-1EF4-437A-93DB-23799EF5A849}" srcOrd="0" destOrd="0" presId="urn:microsoft.com/office/officeart/2008/layout/BendingPictureCaptionList"/>
    <dgm:cxn modelId="{11099A81-B101-4598-AE41-5D9448F8C0B2}" type="presParOf" srcId="{8FB18843-249B-4450-9707-2E8589838515}" destId="{1CC86315-2F8B-4062-9CC1-1CF4ED2F763A}"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0D9D7F-8599-460F-9DED-4D3703DE7F5A}" type="doc">
      <dgm:prSet loTypeId="urn:microsoft.com/office/officeart/2008/layout/BendingPictureCaptionList" loCatId="picture" qsTypeId="urn:microsoft.com/office/officeart/2005/8/quickstyle/simple1" qsCatId="simple" csTypeId="urn:microsoft.com/office/officeart/2005/8/colors/accent0_2" csCatId="mainScheme" phldr="1"/>
      <dgm:spPr/>
      <dgm:t>
        <a:bodyPr/>
        <a:lstStyle/>
        <a:p>
          <a:pPr rtl="1"/>
          <a:endParaRPr lang="fa-IR"/>
        </a:p>
      </dgm:t>
    </dgm:pt>
    <dgm:pt modelId="{7284D965-94F1-4652-9974-7DE40F2D6350}">
      <dgm:prSet phldrT="[Text]" custT="1"/>
      <dgm:spPr/>
      <dgm:t>
        <a:bodyPr/>
        <a:lstStyle/>
        <a:p>
          <a:pPr rtl="1"/>
          <a:r>
            <a:rPr lang="fa-IR" sz="2400" b="0" dirty="0" smtClean="0">
              <a:solidFill>
                <a:schemeClr val="tx1"/>
              </a:solidFill>
              <a:cs typeface="B Titr" pitchFamily="2" charset="-78"/>
            </a:rPr>
            <a:t>محل استقرار ستاد نوآور</a:t>
          </a:r>
          <a:endParaRPr lang="fa-IR" sz="2400" b="0" dirty="0">
            <a:solidFill>
              <a:schemeClr val="tx1"/>
            </a:solidFill>
            <a:cs typeface="B Titr" pitchFamily="2" charset="-78"/>
          </a:endParaRPr>
        </a:p>
      </dgm:t>
    </dgm:pt>
    <dgm:pt modelId="{E5F18A0A-9338-4E3A-8D4B-A4B9B155C56D}" type="parTrans" cxnId="{F279B2B4-74DE-4F20-9C5D-C3C67111F4C3}">
      <dgm:prSet/>
      <dgm:spPr/>
      <dgm:t>
        <a:bodyPr/>
        <a:lstStyle/>
        <a:p>
          <a:pPr rtl="1"/>
          <a:endParaRPr lang="fa-IR"/>
        </a:p>
      </dgm:t>
    </dgm:pt>
    <dgm:pt modelId="{0B538076-B43F-49EA-8486-EA25F5E90145}" type="sibTrans" cxnId="{F279B2B4-74DE-4F20-9C5D-C3C67111F4C3}">
      <dgm:prSet/>
      <dgm:spPr/>
      <dgm:t>
        <a:bodyPr/>
        <a:lstStyle/>
        <a:p>
          <a:pPr rtl="1"/>
          <a:endParaRPr lang="fa-IR"/>
        </a:p>
      </dgm:t>
    </dgm:pt>
    <dgm:pt modelId="{A0255F52-E029-4434-9C9E-AA6865C6FD8F}">
      <dgm:prSet phldrT="[Text]" custT="1"/>
      <dgm:spPr/>
      <dgm:t>
        <a:bodyPr/>
        <a:lstStyle/>
        <a:p>
          <a:pPr rtl="1"/>
          <a:r>
            <a:rPr lang="fa-IR" sz="2400" b="0" i="0" dirty="0" smtClean="0">
              <a:solidFill>
                <a:schemeClr val="tx1"/>
              </a:solidFill>
              <a:cs typeface="B Titr" pitchFamily="2" charset="-78"/>
            </a:rPr>
            <a:t>سالن همایش</a:t>
          </a:r>
          <a:endParaRPr lang="fa-IR" sz="2000" b="0" i="0" dirty="0">
            <a:solidFill>
              <a:schemeClr val="tx1"/>
            </a:solidFill>
            <a:cs typeface="B Titr" pitchFamily="2" charset="-78"/>
          </a:endParaRPr>
        </a:p>
      </dgm:t>
    </dgm:pt>
    <dgm:pt modelId="{599E9421-609D-49D6-A835-8D24040BE9B5}" type="parTrans" cxnId="{866CA88D-7E02-46D8-8824-EBD50CD81B60}">
      <dgm:prSet/>
      <dgm:spPr/>
      <dgm:t>
        <a:bodyPr/>
        <a:lstStyle/>
        <a:p>
          <a:pPr rtl="1"/>
          <a:endParaRPr lang="fa-IR"/>
        </a:p>
      </dgm:t>
    </dgm:pt>
    <dgm:pt modelId="{0803CAAE-1BDB-4AE1-A263-07EEC0038A89}" type="sibTrans" cxnId="{866CA88D-7E02-46D8-8824-EBD50CD81B60}">
      <dgm:prSet/>
      <dgm:spPr/>
      <dgm:t>
        <a:bodyPr/>
        <a:lstStyle/>
        <a:p>
          <a:pPr rtl="1"/>
          <a:endParaRPr lang="fa-IR"/>
        </a:p>
      </dgm:t>
    </dgm:pt>
    <dgm:pt modelId="{38EFAD50-8CB0-43CD-9D3F-7AB430251943}">
      <dgm:prSet phldrT="[Text]" custT="1"/>
      <dgm:spPr/>
      <dgm:t>
        <a:bodyPr/>
        <a:lstStyle/>
        <a:p>
          <a:pPr rtl="1"/>
          <a:r>
            <a:rPr lang="fa-IR" sz="2400" b="0" dirty="0" smtClean="0">
              <a:solidFill>
                <a:schemeClr val="tx1"/>
              </a:solidFill>
              <a:cs typeface="B Titr" pitchFamily="2" charset="-78"/>
            </a:rPr>
            <a:t>کلاس درس</a:t>
          </a:r>
          <a:endParaRPr lang="fa-IR" sz="2400" b="0" dirty="0">
            <a:solidFill>
              <a:schemeClr val="tx1"/>
            </a:solidFill>
            <a:cs typeface="B Titr" pitchFamily="2" charset="-78"/>
          </a:endParaRPr>
        </a:p>
      </dgm:t>
    </dgm:pt>
    <dgm:pt modelId="{EBB5D48B-CE84-4DB9-AED5-C44074CBF1F5}" type="parTrans" cxnId="{189D5011-6D1E-42D5-833C-5552F63B43A0}">
      <dgm:prSet/>
      <dgm:spPr/>
      <dgm:t>
        <a:bodyPr/>
        <a:lstStyle/>
        <a:p>
          <a:pPr rtl="1"/>
          <a:endParaRPr lang="fa-IR"/>
        </a:p>
      </dgm:t>
    </dgm:pt>
    <dgm:pt modelId="{DBECBD2D-9B08-4610-A30A-FB44D531273D}" type="sibTrans" cxnId="{189D5011-6D1E-42D5-833C-5552F63B43A0}">
      <dgm:prSet/>
      <dgm:spPr/>
      <dgm:t>
        <a:bodyPr/>
        <a:lstStyle/>
        <a:p>
          <a:pPr rtl="1"/>
          <a:endParaRPr lang="fa-IR"/>
        </a:p>
      </dgm:t>
    </dgm:pt>
    <dgm:pt modelId="{25D7CC71-1591-4F77-8711-063A67FDA581}" type="pres">
      <dgm:prSet presAssocID="{5D0D9D7F-8599-460F-9DED-4D3703DE7F5A}" presName="Name0" presStyleCnt="0">
        <dgm:presLayoutVars>
          <dgm:dir/>
          <dgm:resizeHandles val="exact"/>
        </dgm:presLayoutVars>
      </dgm:prSet>
      <dgm:spPr/>
      <dgm:t>
        <a:bodyPr/>
        <a:lstStyle/>
        <a:p>
          <a:pPr rtl="1"/>
          <a:endParaRPr lang="fa-IR"/>
        </a:p>
      </dgm:t>
    </dgm:pt>
    <dgm:pt modelId="{10CD6E96-D7DF-4146-863F-9F75D48219CE}" type="pres">
      <dgm:prSet presAssocID="{7284D965-94F1-4652-9974-7DE40F2D6350}" presName="composite" presStyleCnt="0"/>
      <dgm:spPr/>
    </dgm:pt>
    <dgm:pt modelId="{9F988DB0-557B-4E91-9840-9A8250CBC8ED}" type="pres">
      <dgm:prSet presAssocID="{7284D965-94F1-4652-9974-7DE40F2D6350}" presName="rect1" presStyleLbl="b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41000" b="-41000"/>
          </a:stretch>
        </a:blipFill>
      </dgm:spPr>
      <dgm:t>
        <a:bodyPr/>
        <a:lstStyle/>
        <a:p>
          <a:pPr rtl="1"/>
          <a:endParaRPr lang="fa-IR"/>
        </a:p>
      </dgm:t>
    </dgm:pt>
    <dgm:pt modelId="{700B8837-0EB9-458F-AA16-BD5FD51CAB8B}" type="pres">
      <dgm:prSet presAssocID="{7284D965-94F1-4652-9974-7DE40F2D6350}" presName="wedgeRectCallout1" presStyleLbl="node1" presStyleIdx="0" presStyleCnt="3" custScaleY="151550">
        <dgm:presLayoutVars>
          <dgm:bulletEnabled val="1"/>
        </dgm:presLayoutVars>
      </dgm:prSet>
      <dgm:spPr/>
      <dgm:t>
        <a:bodyPr/>
        <a:lstStyle/>
        <a:p>
          <a:pPr rtl="1"/>
          <a:endParaRPr lang="fa-IR"/>
        </a:p>
      </dgm:t>
    </dgm:pt>
    <dgm:pt modelId="{1E855608-07B7-4C96-91AF-6A0466ADAEC3}" type="pres">
      <dgm:prSet presAssocID="{0B538076-B43F-49EA-8486-EA25F5E90145}" presName="sibTrans" presStyleCnt="0"/>
      <dgm:spPr/>
    </dgm:pt>
    <dgm:pt modelId="{7FE84CFC-4965-4646-80B7-11FF6F481370}" type="pres">
      <dgm:prSet presAssocID="{A0255F52-E029-4434-9C9E-AA6865C6FD8F}" presName="composite" presStyleCnt="0"/>
      <dgm:spPr/>
    </dgm:pt>
    <dgm:pt modelId="{F64C7C2C-6E92-46DF-84CB-782E30338973}" type="pres">
      <dgm:prSet presAssocID="{A0255F52-E029-4434-9C9E-AA6865C6FD8F}" presName="rect1" presStyleLbl="b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1000" r="-21000"/>
          </a:stretch>
        </a:blipFill>
      </dgm:spPr>
      <dgm:t>
        <a:bodyPr/>
        <a:lstStyle/>
        <a:p>
          <a:pPr rtl="1"/>
          <a:endParaRPr lang="fa-IR"/>
        </a:p>
      </dgm:t>
    </dgm:pt>
    <dgm:pt modelId="{0289AD68-993E-4F81-BE4C-99BE28BFF3C0}" type="pres">
      <dgm:prSet presAssocID="{A0255F52-E029-4434-9C9E-AA6865C6FD8F}" presName="wedgeRectCallout1" presStyleLbl="node1" presStyleIdx="1" presStyleCnt="3">
        <dgm:presLayoutVars>
          <dgm:bulletEnabled val="1"/>
        </dgm:presLayoutVars>
      </dgm:prSet>
      <dgm:spPr/>
      <dgm:t>
        <a:bodyPr/>
        <a:lstStyle/>
        <a:p>
          <a:pPr rtl="1"/>
          <a:endParaRPr lang="fa-IR"/>
        </a:p>
      </dgm:t>
    </dgm:pt>
    <dgm:pt modelId="{D3D3E424-C044-40FE-9BB6-6FB98825DDC2}" type="pres">
      <dgm:prSet presAssocID="{0803CAAE-1BDB-4AE1-A263-07EEC0038A89}" presName="sibTrans" presStyleCnt="0"/>
      <dgm:spPr/>
    </dgm:pt>
    <dgm:pt modelId="{8FB18843-249B-4450-9707-2E8589838515}" type="pres">
      <dgm:prSet presAssocID="{38EFAD50-8CB0-43CD-9D3F-7AB430251943}" presName="composite" presStyleCnt="0"/>
      <dgm:spPr/>
    </dgm:pt>
    <dgm:pt modelId="{B9D6B126-1EF4-437A-93DB-23799EF5A849}" type="pres">
      <dgm:prSet presAssocID="{38EFAD50-8CB0-43CD-9D3F-7AB430251943}" presName="rect1" presStyleLbl="bgImgPlace1" presStyleIdx="2" presStyleCnt="3" custScaleX="97336" custScaleY="9853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1000" r="-21000"/>
          </a:stretch>
        </a:blipFill>
      </dgm:spPr>
      <dgm:t>
        <a:bodyPr/>
        <a:lstStyle/>
        <a:p>
          <a:pPr rtl="1"/>
          <a:endParaRPr lang="fa-IR"/>
        </a:p>
      </dgm:t>
    </dgm:pt>
    <dgm:pt modelId="{1CC86315-2F8B-4062-9CC1-1CF4ED2F763A}" type="pres">
      <dgm:prSet presAssocID="{38EFAD50-8CB0-43CD-9D3F-7AB430251943}" presName="wedgeRectCallout1" presStyleLbl="node1" presStyleIdx="2" presStyleCnt="3">
        <dgm:presLayoutVars>
          <dgm:bulletEnabled val="1"/>
        </dgm:presLayoutVars>
      </dgm:prSet>
      <dgm:spPr/>
      <dgm:t>
        <a:bodyPr/>
        <a:lstStyle/>
        <a:p>
          <a:pPr rtl="1"/>
          <a:endParaRPr lang="fa-IR"/>
        </a:p>
      </dgm:t>
    </dgm:pt>
  </dgm:ptLst>
  <dgm:cxnLst>
    <dgm:cxn modelId="{6D31E18D-5C5A-4DA5-A2F6-0C1D900146C1}" type="presOf" srcId="{5D0D9D7F-8599-460F-9DED-4D3703DE7F5A}" destId="{25D7CC71-1591-4F77-8711-063A67FDA581}" srcOrd="0" destOrd="0" presId="urn:microsoft.com/office/officeart/2008/layout/BendingPictureCaptionList"/>
    <dgm:cxn modelId="{F279B2B4-74DE-4F20-9C5D-C3C67111F4C3}" srcId="{5D0D9D7F-8599-460F-9DED-4D3703DE7F5A}" destId="{7284D965-94F1-4652-9974-7DE40F2D6350}" srcOrd="0" destOrd="0" parTransId="{E5F18A0A-9338-4E3A-8D4B-A4B9B155C56D}" sibTransId="{0B538076-B43F-49EA-8486-EA25F5E90145}"/>
    <dgm:cxn modelId="{3D3F98A3-E97B-4C0F-9AB4-4EB128C47847}" type="presOf" srcId="{38EFAD50-8CB0-43CD-9D3F-7AB430251943}" destId="{1CC86315-2F8B-4062-9CC1-1CF4ED2F763A}" srcOrd="0" destOrd="0" presId="urn:microsoft.com/office/officeart/2008/layout/BendingPictureCaptionList"/>
    <dgm:cxn modelId="{ABB9107D-C280-4D14-A249-635D0B68E99F}" type="presOf" srcId="{7284D965-94F1-4652-9974-7DE40F2D6350}" destId="{700B8837-0EB9-458F-AA16-BD5FD51CAB8B}" srcOrd="0" destOrd="0" presId="urn:microsoft.com/office/officeart/2008/layout/BendingPictureCaptionList"/>
    <dgm:cxn modelId="{866CA88D-7E02-46D8-8824-EBD50CD81B60}" srcId="{5D0D9D7F-8599-460F-9DED-4D3703DE7F5A}" destId="{A0255F52-E029-4434-9C9E-AA6865C6FD8F}" srcOrd="1" destOrd="0" parTransId="{599E9421-609D-49D6-A835-8D24040BE9B5}" sibTransId="{0803CAAE-1BDB-4AE1-A263-07EEC0038A89}"/>
    <dgm:cxn modelId="{AB15EFF7-8BBE-477E-A6EB-2066BA707A2C}" type="presOf" srcId="{A0255F52-E029-4434-9C9E-AA6865C6FD8F}" destId="{0289AD68-993E-4F81-BE4C-99BE28BFF3C0}" srcOrd="0" destOrd="0" presId="urn:microsoft.com/office/officeart/2008/layout/BendingPictureCaptionList"/>
    <dgm:cxn modelId="{189D5011-6D1E-42D5-833C-5552F63B43A0}" srcId="{5D0D9D7F-8599-460F-9DED-4D3703DE7F5A}" destId="{38EFAD50-8CB0-43CD-9D3F-7AB430251943}" srcOrd="2" destOrd="0" parTransId="{EBB5D48B-CE84-4DB9-AED5-C44074CBF1F5}" sibTransId="{DBECBD2D-9B08-4610-A30A-FB44D531273D}"/>
    <dgm:cxn modelId="{7068EBD8-C520-40B1-A644-F989E6D60AE7}" type="presParOf" srcId="{25D7CC71-1591-4F77-8711-063A67FDA581}" destId="{10CD6E96-D7DF-4146-863F-9F75D48219CE}" srcOrd="0" destOrd="0" presId="urn:microsoft.com/office/officeart/2008/layout/BendingPictureCaptionList"/>
    <dgm:cxn modelId="{9C72C40D-F42A-4A36-9AD0-1F18A357D034}" type="presParOf" srcId="{10CD6E96-D7DF-4146-863F-9F75D48219CE}" destId="{9F988DB0-557B-4E91-9840-9A8250CBC8ED}" srcOrd="0" destOrd="0" presId="urn:microsoft.com/office/officeart/2008/layout/BendingPictureCaptionList"/>
    <dgm:cxn modelId="{AA59CF08-B1A7-4A13-9FFD-D9A6B45D6C3C}" type="presParOf" srcId="{10CD6E96-D7DF-4146-863F-9F75D48219CE}" destId="{700B8837-0EB9-458F-AA16-BD5FD51CAB8B}" srcOrd="1" destOrd="0" presId="urn:microsoft.com/office/officeart/2008/layout/BendingPictureCaptionList"/>
    <dgm:cxn modelId="{88264C65-D9B0-4D69-BA23-A7963EB3D06E}" type="presParOf" srcId="{25D7CC71-1591-4F77-8711-063A67FDA581}" destId="{1E855608-07B7-4C96-91AF-6A0466ADAEC3}" srcOrd="1" destOrd="0" presId="urn:microsoft.com/office/officeart/2008/layout/BendingPictureCaptionList"/>
    <dgm:cxn modelId="{F78B5CC2-267E-4E4C-B279-9A441F034458}" type="presParOf" srcId="{25D7CC71-1591-4F77-8711-063A67FDA581}" destId="{7FE84CFC-4965-4646-80B7-11FF6F481370}" srcOrd="2" destOrd="0" presId="urn:microsoft.com/office/officeart/2008/layout/BendingPictureCaptionList"/>
    <dgm:cxn modelId="{8097ECE2-A372-4D47-AFC4-ED13DA0B096C}" type="presParOf" srcId="{7FE84CFC-4965-4646-80B7-11FF6F481370}" destId="{F64C7C2C-6E92-46DF-84CB-782E30338973}" srcOrd="0" destOrd="0" presId="urn:microsoft.com/office/officeart/2008/layout/BendingPictureCaptionList"/>
    <dgm:cxn modelId="{6AC2E000-11BD-4EBE-B01F-C5417F81D3C9}" type="presParOf" srcId="{7FE84CFC-4965-4646-80B7-11FF6F481370}" destId="{0289AD68-993E-4F81-BE4C-99BE28BFF3C0}" srcOrd="1" destOrd="0" presId="urn:microsoft.com/office/officeart/2008/layout/BendingPictureCaptionList"/>
    <dgm:cxn modelId="{6D972043-DF57-41BE-B6CC-18D98EFA0A20}" type="presParOf" srcId="{25D7CC71-1591-4F77-8711-063A67FDA581}" destId="{D3D3E424-C044-40FE-9BB6-6FB98825DDC2}" srcOrd="3" destOrd="0" presId="urn:microsoft.com/office/officeart/2008/layout/BendingPictureCaptionList"/>
    <dgm:cxn modelId="{4B3DEE28-40BA-44AA-9D2D-C178ABCAFD8D}" type="presParOf" srcId="{25D7CC71-1591-4F77-8711-063A67FDA581}" destId="{8FB18843-249B-4450-9707-2E8589838515}" srcOrd="4" destOrd="0" presId="urn:microsoft.com/office/officeart/2008/layout/BendingPictureCaptionList"/>
    <dgm:cxn modelId="{20DC97BB-CC16-4D7A-8474-177C92310308}" type="presParOf" srcId="{8FB18843-249B-4450-9707-2E8589838515}" destId="{B9D6B126-1EF4-437A-93DB-23799EF5A849}" srcOrd="0" destOrd="0" presId="urn:microsoft.com/office/officeart/2008/layout/BendingPictureCaptionList"/>
    <dgm:cxn modelId="{081A40A7-0ACB-4FE6-A189-461D0649A10E}" type="presParOf" srcId="{8FB18843-249B-4450-9707-2E8589838515}" destId="{1CC86315-2F8B-4062-9CC1-1CF4ED2F763A}" srcOrd="1" destOrd="0" presId="urn:microsoft.com/office/officeart/2008/layout/BendingPictureCaption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FC9815-3401-428E-9CA9-269932C8A57B}">
      <dsp:nvSpPr>
        <dsp:cNvPr id="0" name=""/>
        <dsp:cNvSpPr/>
      </dsp:nvSpPr>
      <dsp:spPr>
        <a:xfrm>
          <a:off x="0" y="0"/>
          <a:ext cx="2069948" cy="5328591"/>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rtl="1">
            <a:lnSpc>
              <a:spcPct val="90000"/>
            </a:lnSpc>
            <a:spcBef>
              <a:spcPct val="0"/>
            </a:spcBef>
            <a:spcAft>
              <a:spcPct val="35000"/>
            </a:spcAft>
          </a:pPr>
          <a:r>
            <a:rPr lang="fa-IR" sz="1200" kern="1200" dirty="0" smtClean="0">
              <a:solidFill>
                <a:schemeClr val="tx1"/>
              </a:solidFill>
              <a:cs typeface="B Titr" pitchFamily="2" charset="-78"/>
            </a:rPr>
            <a:t>دستگاه متقاضی(سازمان موسس): </a:t>
          </a:r>
          <a:r>
            <a:rPr lang="fa-IR" sz="1200" b="1" kern="1200" dirty="0" smtClean="0">
              <a:solidFill>
                <a:schemeClr val="tx1"/>
              </a:solidFill>
              <a:cs typeface="B Nazanin" panose="00000400000000000000" pitchFamily="2" charset="-78"/>
            </a:rPr>
            <a:t>مرکز آموزش علمی – کاربردی اریکه پرسپولیس</a:t>
          </a:r>
        </a:p>
        <a:p>
          <a:pPr lvl="0" algn="ctr" defTabSz="533400" rtl="1">
            <a:lnSpc>
              <a:spcPct val="90000"/>
            </a:lnSpc>
            <a:spcBef>
              <a:spcPct val="0"/>
            </a:spcBef>
            <a:spcAft>
              <a:spcPct val="35000"/>
            </a:spcAft>
          </a:pPr>
          <a:r>
            <a:rPr lang="fa-IR" sz="1200" b="1" kern="1200" dirty="0" smtClean="0">
              <a:solidFill>
                <a:schemeClr val="tx1"/>
              </a:solidFill>
              <a:cs typeface="B Nazanin" panose="00000400000000000000" pitchFamily="2" charset="-78"/>
            </a:rPr>
            <a:t>وابسته به شرکت آموزشی –پزشکی اریکه پرسپولیس</a:t>
          </a:r>
        </a:p>
        <a:p>
          <a:pPr lvl="0" algn="ctr" defTabSz="533400" rtl="1">
            <a:lnSpc>
              <a:spcPct val="90000"/>
            </a:lnSpc>
            <a:spcBef>
              <a:spcPct val="0"/>
            </a:spcBef>
            <a:spcAft>
              <a:spcPct val="35000"/>
            </a:spcAft>
          </a:pPr>
          <a:r>
            <a:rPr lang="fa-IR" sz="1200" b="1" kern="1200" dirty="0" smtClean="0">
              <a:solidFill>
                <a:schemeClr val="tx1"/>
              </a:solidFill>
              <a:cs typeface="B Nazanin" panose="00000400000000000000" pitchFamily="2" charset="-78"/>
            </a:rPr>
            <a:t>بازار هدف:مراکز توانبخشی و توانمندی، گردشگری و اقامتگاههای بوم گردی</a:t>
          </a:r>
          <a:endParaRPr lang="fa-IR" sz="1200" kern="1200" dirty="0">
            <a:solidFill>
              <a:schemeClr val="tx1"/>
            </a:solidFill>
          </a:endParaRPr>
        </a:p>
      </dsp:txBody>
      <dsp:txXfrm>
        <a:off x="0" y="2131436"/>
        <a:ext cx="2069948" cy="2131436"/>
      </dsp:txXfrm>
    </dsp:sp>
    <dsp:sp modelId="{2FCF5CA2-FA39-4186-89B5-A1ADF2D661AE}">
      <dsp:nvSpPr>
        <dsp:cNvPr id="0" name=""/>
        <dsp:cNvSpPr/>
      </dsp:nvSpPr>
      <dsp:spPr>
        <a:xfrm>
          <a:off x="144019" y="169794"/>
          <a:ext cx="1774421" cy="1774421"/>
        </a:xfrm>
        <a:prstGeom prst="ellipse">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701" t="-593" r="-2701" b="-593"/>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F5AAC2-459E-4DDD-8DA1-28DDC13E92C9}">
      <dsp:nvSpPr>
        <dsp:cNvPr id="0" name=""/>
        <dsp:cNvSpPr/>
      </dsp:nvSpPr>
      <dsp:spPr>
        <a:xfrm>
          <a:off x="2061343" y="0"/>
          <a:ext cx="2069948" cy="5328591"/>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rtl="1">
            <a:lnSpc>
              <a:spcPct val="90000"/>
            </a:lnSpc>
            <a:spcBef>
              <a:spcPct val="0"/>
            </a:spcBef>
            <a:spcAft>
              <a:spcPct val="35000"/>
            </a:spcAft>
          </a:pPr>
          <a:endParaRPr lang="fa-IR" sz="1200" kern="1200" dirty="0" smtClean="0">
            <a:solidFill>
              <a:schemeClr val="tx1"/>
            </a:solidFill>
            <a:cs typeface="B Titr" pitchFamily="2" charset="-78"/>
          </a:endParaRPr>
        </a:p>
        <a:p>
          <a:pPr lvl="0" algn="ctr" defTabSz="533400" rtl="1">
            <a:lnSpc>
              <a:spcPct val="90000"/>
            </a:lnSpc>
            <a:spcBef>
              <a:spcPct val="0"/>
            </a:spcBef>
            <a:spcAft>
              <a:spcPct val="35000"/>
            </a:spcAft>
          </a:pPr>
          <a:r>
            <a:rPr lang="fa-IR" sz="1200" kern="1200" dirty="0" smtClean="0">
              <a:solidFill>
                <a:schemeClr val="tx1"/>
              </a:solidFill>
              <a:cs typeface="B Titr" pitchFamily="2" charset="-78"/>
            </a:rPr>
            <a:t>مرکزآموزش علمی کاربردی</a:t>
          </a:r>
        </a:p>
        <a:p>
          <a:pPr lvl="0" algn="ctr" defTabSz="533400" rtl="1">
            <a:lnSpc>
              <a:spcPct val="90000"/>
            </a:lnSpc>
            <a:spcBef>
              <a:spcPct val="0"/>
            </a:spcBef>
            <a:spcAft>
              <a:spcPct val="35000"/>
            </a:spcAft>
          </a:pPr>
          <a:r>
            <a:rPr lang="fa-IR" sz="1200" b="1" kern="1200" dirty="0" smtClean="0">
              <a:solidFill>
                <a:schemeClr val="tx1"/>
              </a:solidFill>
              <a:cs typeface="B Nazanin" pitchFamily="2" charset="-78"/>
            </a:rPr>
            <a:t>1- تعداد مدرسان: 53 نفر در نیمسال جاری</a:t>
          </a:r>
        </a:p>
        <a:p>
          <a:pPr lvl="0" algn="ctr" defTabSz="533400" rtl="1">
            <a:lnSpc>
              <a:spcPct val="90000"/>
            </a:lnSpc>
            <a:spcBef>
              <a:spcPct val="0"/>
            </a:spcBef>
            <a:spcAft>
              <a:spcPct val="35000"/>
            </a:spcAft>
          </a:pPr>
          <a:r>
            <a:rPr lang="fa-IR" sz="1200" b="1" kern="1200" dirty="0" smtClean="0">
              <a:solidFill>
                <a:schemeClr val="tx1"/>
              </a:solidFill>
              <a:cs typeface="B Nazanin" pitchFamily="2" charset="-78"/>
            </a:rPr>
            <a:t>2- دانش آموختگان: 300 نفردر نیمسال جاری</a:t>
          </a:r>
        </a:p>
        <a:p>
          <a:pPr lvl="0" algn="ctr" defTabSz="533400" rtl="1">
            <a:lnSpc>
              <a:spcPct val="90000"/>
            </a:lnSpc>
            <a:spcBef>
              <a:spcPct val="0"/>
            </a:spcBef>
            <a:spcAft>
              <a:spcPct val="35000"/>
            </a:spcAft>
          </a:pPr>
          <a:r>
            <a:rPr lang="fa-IR" sz="1200" b="1" kern="1200" dirty="0" smtClean="0">
              <a:solidFill>
                <a:schemeClr val="tx1"/>
              </a:solidFill>
              <a:cs typeface="B Nazanin" pitchFamily="2" charset="-78"/>
            </a:rPr>
            <a:t>3- تعداد دانشجویان: 870 نفردر نیمسال جاری</a:t>
          </a:r>
        </a:p>
        <a:p>
          <a:pPr lvl="0" algn="ctr" defTabSz="533400" rtl="1">
            <a:lnSpc>
              <a:spcPct val="90000"/>
            </a:lnSpc>
            <a:spcBef>
              <a:spcPct val="0"/>
            </a:spcBef>
            <a:spcAft>
              <a:spcPct val="35000"/>
            </a:spcAft>
          </a:pPr>
          <a:r>
            <a:rPr lang="fa-IR" sz="1200" b="1" kern="1200" dirty="0" smtClean="0">
              <a:solidFill>
                <a:schemeClr val="tx1"/>
              </a:solidFill>
              <a:cs typeface="B Nazanin" pitchFamily="2" charset="-78"/>
            </a:rPr>
            <a:t>5- تعداد کارآفرینان: 6 نفر</a:t>
          </a:r>
          <a:endParaRPr lang="fa-IR" sz="1200" kern="1200" dirty="0">
            <a:solidFill>
              <a:schemeClr val="tx1"/>
            </a:solidFill>
          </a:endParaRPr>
        </a:p>
      </dsp:txBody>
      <dsp:txXfrm>
        <a:off x="2061343" y="2131436"/>
        <a:ext cx="2069948" cy="2131436"/>
      </dsp:txXfrm>
    </dsp:sp>
    <dsp:sp modelId="{303BFAA1-54FA-4CF4-9988-2498B57E77B7}">
      <dsp:nvSpPr>
        <dsp:cNvPr id="0" name=""/>
        <dsp:cNvSpPr/>
      </dsp:nvSpPr>
      <dsp:spPr>
        <a:xfrm>
          <a:off x="2186538" y="233709"/>
          <a:ext cx="1845912" cy="1782512"/>
        </a:xfrm>
        <a:prstGeom prst="ellipse">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1366" t="-364" r="1366" b="-364"/>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2A63A3-4150-4515-8492-B8BF70CC5C4B}">
      <dsp:nvSpPr>
        <dsp:cNvPr id="0" name=""/>
        <dsp:cNvSpPr/>
      </dsp:nvSpPr>
      <dsp:spPr>
        <a:xfrm>
          <a:off x="4265424" y="0"/>
          <a:ext cx="2069948" cy="5328591"/>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rtl="1">
            <a:lnSpc>
              <a:spcPct val="100000"/>
            </a:lnSpc>
            <a:spcBef>
              <a:spcPct val="0"/>
            </a:spcBef>
            <a:spcAft>
              <a:spcPct val="35000"/>
            </a:spcAft>
          </a:pPr>
          <a:r>
            <a:rPr lang="fa-IR" sz="1300" kern="1200" dirty="0" smtClean="0">
              <a:solidFill>
                <a:schemeClr val="tx1"/>
              </a:solidFill>
              <a:cs typeface="B Titr" pitchFamily="2" charset="-78"/>
            </a:rPr>
            <a:t>مرکز رشد /نوآوری</a:t>
          </a:r>
        </a:p>
        <a:p>
          <a:pPr lvl="0" algn="ctr" defTabSz="577850" rtl="1">
            <a:lnSpc>
              <a:spcPct val="90000"/>
            </a:lnSpc>
            <a:spcBef>
              <a:spcPct val="0"/>
            </a:spcBef>
            <a:spcAft>
              <a:spcPct val="35000"/>
            </a:spcAft>
          </a:pPr>
          <a:r>
            <a:rPr lang="fa-IR" sz="1300" b="1" kern="1200" dirty="0" smtClean="0">
              <a:solidFill>
                <a:schemeClr val="tx1"/>
              </a:solidFill>
              <a:cs typeface="B Nazanin" pitchFamily="2" charset="-78"/>
            </a:rPr>
            <a:t>زمینه های فعالیت: گردشگری معلولین و سالمندان</a:t>
          </a:r>
        </a:p>
        <a:p>
          <a:pPr lvl="0" algn="ctr" defTabSz="577850" rtl="1">
            <a:lnSpc>
              <a:spcPct val="90000"/>
            </a:lnSpc>
            <a:spcBef>
              <a:spcPct val="0"/>
            </a:spcBef>
            <a:spcAft>
              <a:spcPct val="35000"/>
            </a:spcAft>
          </a:pPr>
          <a:r>
            <a:rPr lang="fa-IR" sz="1300" b="1" kern="1200" dirty="0" smtClean="0">
              <a:solidFill>
                <a:schemeClr val="tx1"/>
              </a:solidFill>
              <a:cs typeface="B Nazanin" pitchFamily="2" charset="-78"/>
            </a:rPr>
            <a:t>1-تعداد هسته: </a:t>
          </a:r>
          <a:r>
            <a:rPr lang="fa-IR" sz="1300" b="1" kern="1200" dirty="0" smtClean="0">
              <a:solidFill>
                <a:schemeClr val="tx1"/>
              </a:solidFill>
              <a:cs typeface="B Titr" pitchFamily="2" charset="-78"/>
            </a:rPr>
            <a:t>20</a:t>
          </a:r>
          <a:r>
            <a:rPr lang="fa-IR" sz="1300" b="1" kern="1200" dirty="0" smtClean="0">
              <a:solidFill>
                <a:schemeClr val="tx1"/>
              </a:solidFill>
              <a:cs typeface="B Nazanin" pitchFamily="2" charset="-78"/>
            </a:rPr>
            <a:t>در مدت 5 سال</a:t>
          </a:r>
        </a:p>
        <a:p>
          <a:pPr lvl="0" algn="ctr" defTabSz="577850" rtl="1">
            <a:lnSpc>
              <a:spcPct val="90000"/>
            </a:lnSpc>
            <a:spcBef>
              <a:spcPct val="0"/>
            </a:spcBef>
            <a:spcAft>
              <a:spcPct val="35000"/>
            </a:spcAft>
          </a:pPr>
          <a:r>
            <a:rPr lang="fa-IR" sz="1300" b="1" kern="1200" dirty="0" smtClean="0">
              <a:solidFill>
                <a:schemeClr val="tx1"/>
              </a:solidFill>
              <a:cs typeface="B Nazanin" pitchFamily="2" charset="-78"/>
            </a:rPr>
            <a:t>2- تعداد واحد فناور : </a:t>
          </a:r>
          <a:r>
            <a:rPr lang="fa-IR" sz="1300" b="1" kern="1200" dirty="0" smtClean="0">
              <a:solidFill>
                <a:schemeClr val="tx1"/>
              </a:solidFill>
              <a:cs typeface="B Titr" pitchFamily="2" charset="-78"/>
            </a:rPr>
            <a:t>5</a:t>
          </a:r>
          <a:r>
            <a:rPr lang="fa-IR" sz="1300" b="1" kern="1200" dirty="0" smtClean="0">
              <a:solidFill>
                <a:schemeClr val="tx1"/>
              </a:solidFill>
              <a:cs typeface="B Nazanin" pitchFamily="2" charset="-78"/>
            </a:rPr>
            <a:t>  در مدت 5 سال</a:t>
          </a:r>
          <a:endParaRPr lang="fa-IR" sz="1300" kern="1200" dirty="0">
            <a:solidFill>
              <a:schemeClr val="tx1"/>
            </a:solidFill>
          </a:endParaRPr>
        </a:p>
      </dsp:txBody>
      <dsp:txXfrm>
        <a:off x="4265424" y="2131436"/>
        <a:ext cx="2069948" cy="2131436"/>
      </dsp:txXfrm>
    </dsp:sp>
    <dsp:sp modelId="{0C0E7862-09DE-4A80-B474-0FB691B6CBB3}">
      <dsp:nvSpPr>
        <dsp:cNvPr id="0" name=""/>
        <dsp:cNvSpPr/>
      </dsp:nvSpPr>
      <dsp:spPr>
        <a:xfrm>
          <a:off x="4387539" y="157134"/>
          <a:ext cx="1815818" cy="1623506"/>
        </a:xfrm>
        <a:prstGeom prst="ellipse">
          <a:avLst/>
        </a:prstGeom>
        <a:blipFill rotWithShape="1">
          <a:blip xmlns:r="http://schemas.openxmlformats.org/officeDocument/2006/relationships" r:embed="rId3"/>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EB733-BA86-466A-95A2-0AA104550FFF}">
      <dsp:nvSpPr>
        <dsp:cNvPr id="0" name=""/>
        <dsp:cNvSpPr/>
      </dsp:nvSpPr>
      <dsp:spPr>
        <a:xfrm>
          <a:off x="253468" y="4464494"/>
          <a:ext cx="5829767" cy="799288"/>
        </a:xfrm>
        <a:prstGeom prst="leftRightArrow">
          <a:avLst/>
        </a:prstGeom>
        <a:solidFill>
          <a:schemeClr val="dk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988DB0-557B-4E91-9840-9A8250CBC8ED}">
      <dsp:nvSpPr>
        <dsp:cNvPr id="0" name=""/>
        <dsp:cNvSpPr/>
      </dsp:nvSpPr>
      <dsp:spPr>
        <a:xfrm>
          <a:off x="0" y="1004438"/>
          <a:ext cx="2055122" cy="164409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6000" b="-6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0B8837-0EB9-458F-AA16-BD5FD51CAB8B}">
      <dsp:nvSpPr>
        <dsp:cNvPr id="0" name=""/>
        <dsp:cNvSpPr/>
      </dsp:nvSpPr>
      <dsp:spPr>
        <a:xfrm>
          <a:off x="184961" y="2484126"/>
          <a:ext cx="1829059" cy="575434"/>
        </a:xfrm>
        <a:prstGeom prst="wedgeRectCallout">
          <a:avLst>
            <a:gd name="adj1" fmla="val 20250"/>
            <a:gd name="adj2" fmla="val -607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kern="1200" dirty="0" smtClean="0">
              <a:solidFill>
                <a:schemeClr val="tx1"/>
              </a:solidFill>
              <a:cs typeface="B Titr" pitchFamily="2" charset="-78"/>
            </a:rPr>
            <a:t>نمای بیرونی</a:t>
          </a:r>
          <a:endParaRPr lang="fa-IR" sz="2400" kern="1200" dirty="0">
            <a:solidFill>
              <a:schemeClr val="tx1"/>
            </a:solidFill>
            <a:cs typeface="B Titr" pitchFamily="2" charset="-78"/>
          </a:endParaRPr>
        </a:p>
      </dsp:txBody>
      <dsp:txXfrm>
        <a:off x="184961" y="2484126"/>
        <a:ext cx="1829059" cy="575434"/>
      </dsp:txXfrm>
    </dsp:sp>
    <dsp:sp modelId="{F64C7C2C-6E92-46DF-84CB-782E30338973}">
      <dsp:nvSpPr>
        <dsp:cNvPr id="0" name=""/>
        <dsp:cNvSpPr/>
      </dsp:nvSpPr>
      <dsp:spPr>
        <a:xfrm>
          <a:off x="2260634" y="1004438"/>
          <a:ext cx="2055122" cy="1644098"/>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1000" r="-21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89AD68-993E-4F81-BE4C-99BE28BFF3C0}">
      <dsp:nvSpPr>
        <dsp:cNvPr id="0" name=""/>
        <dsp:cNvSpPr/>
      </dsp:nvSpPr>
      <dsp:spPr>
        <a:xfrm>
          <a:off x="2445595" y="2484126"/>
          <a:ext cx="1829059" cy="575434"/>
        </a:xfrm>
        <a:prstGeom prst="wedgeRectCallout">
          <a:avLst>
            <a:gd name="adj1" fmla="val 20250"/>
            <a:gd name="adj2" fmla="val -607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kern="1200" dirty="0" smtClean="0">
              <a:solidFill>
                <a:schemeClr val="tx1"/>
              </a:solidFill>
              <a:cs typeface="B Titr" pitchFamily="2" charset="-78"/>
            </a:rPr>
            <a:t>کتابخانه</a:t>
          </a:r>
          <a:endParaRPr lang="fa-IR" sz="2000" kern="1200" dirty="0">
            <a:solidFill>
              <a:schemeClr val="tx1"/>
            </a:solidFill>
            <a:cs typeface="B Titr" pitchFamily="2" charset="-78"/>
          </a:endParaRPr>
        </a:p>
      </dsp:txBody>
      <dsp:txXfrm>
        <a:off x="2445595" y="2484126"/>
        <a:ext cx="1829059" cy="575434"/>
      </dsp:txXfrm>
    </dsp:sp>
    <dsp:sp modelId="{B9D6B126-1EF4-437A-93DB-23799EF5A849}">
      <dsp:nvSpPr>
        <dsp:cNvPr id="0" name=""/>
        <dsp:cNvSpPr/>
      </dsp:nvSpPr>
      <dsp:spPr>
        <a:xfrm>
          <a:off x="4521269" y="926831"/>
          <a:ext cx="2055122" cy="1644098"/>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C86315-2F8B-4062-9CC1-1CF4ED2F763A}">
      <dsp:nvSpPr>
        <dsp:cNvPr id="0" name=""/>
        <dsp:cNvSpPr/>
      </dsp:nvSpPr>
      <dsp:spPr>
        <a:xfrm>
          <a:off x="4706230" y="2251304"/>
          <a:ext cx="1829059" cy="885863"/>
        </a:xfrm>
        <a:prstGeom prst="wedgeRectCallout">
          <a:avLst>
            <a:gd name="adj1" fmla="val 20250"/>
            <a:gd name="adj2" fmla="val -607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b="0" kern="1200" dirty="0" smtClean="0">
              <a:solidFill>
                <a:schemeClr val="tx1"/>
              </a:solidFill>
              <a:cs typeface="B Titr" pitchFamily="2" charset="-78"/>
            </a:rPr>
            <a:t>محل استقرار تیم های نوآور</a:t>
          </a:r>
          <a:endParaRPr lang="fa-IR" sz="2000" b="0" kern="1200" dirty="0">
            <a:solidFill>
              <a:schemeClr val="tx1"/>
            </a:solidFill>
            <a:cs typeface="B Titr" pitchFamily="2" charset="-78"/>
          </a:endParaRPr>
        </a:p>
      </dsp:txBody>
      <dsp:txXfrm>
        <a:off x="4706230" y="2251304"/>
        <a:ext cx="1829059" cy="8858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988DB0-557B-4E91-9840-9A8250CBC8ED}">
      <dsp:nvSpPr>
        <dsp:cNvPr id="0" name=""/>
        <dsp:cNvSpPr/>
      </dsp:nvSpPr>
      <dsp:spPr>
        <a:xfrm>
          <a:off x="1899" y="921672"/>
          <a:ext cx="2071178" cy="165694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41000" b="-41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0B8837-0EB9-458F-AA16-BD5FD51CAB8B}">
      <dsp:nvSpPr>
        <dsp:cNvPr id="0" name=""/>
        <dsp:cNvSpPr/>
      </dsp:nvSpPr>
      <dsp:spPr>
        <a:xfrm>
          <a:off x="188305" y="2263443"/>
          <a:ext cx="1843348" cy="878883"/>
        </a:xfrm>
        <a:prstGeom prst="wedgeRectCallout">
          <a:avLst>
            <a:gd name="adj1" fmla="val 20250"/>
            <a:gd name="adj2" fmla="val -607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0" kern="1200" dirty="0" smtClean="0">
              <a:solidFill>
                <a:schemeClr val="tx1"/>
              </a:solidFill>
              <a:cs typeface="B Titr" pitchFamily="2" charset="-78"/>
            </a:rPr>
            <a:t>محل استقرار ستاد نوآور</a:t>
          </a:r>
          <a:endParaRPr lang="fa-IR" sz="2400" b="0" kern="1200" dirty="0">
            <a:solidFill>
              <a:schemeClr val="tx1"/>
            </a:solidFill>
            <a:cs typeface="B Titr" pitchFamily="2" charset="-78"/>
          </a:endParaRPr>
        </a:p>
      </dsp:txBody>
      <dsp:txXfrm>
        <a:off x="188305" y="2263443"/>
        <a:ext cx="1843348" cy="878883"/>
      </dsp:txXfrm>
    </dsp:sp>
    <dsp:sp modelId="{F64C7C2C-6E92-46DF-84CB-782E30338973}">
      <dsp:nvSpPr>
        <dsp:cNvPr id="0" name=""/>
        <dsp:cNvSpPr/>
      </dsp:nvSpPr>
      <dsp:spPr>
        <a:xfrm>
          <a:off x="2280195" y="996410"/>
          <a:ext cx="2071178" cy="165694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1000" r="-21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89AD68-993E-4F81-BE4C-99BE28BFF3C0}">
      <dsp:nvSpPr>
        <dsp:cNvPr id="0" name=""/>
        <dsp:cNvSpPr/>
      </dsp:nvSpPr>
      <dsp:spPr>
        <a:xfrm>
          <a:off x="2466601" y="2487659"/>
          <a:ext cx="1843348" cy="579929"/>
        </a:xfrm>
        <a:prstGeom prst="wedgeRectCallout">
          <a:avLst>
            <a:gd name="adj1" fmla="val 20250"/>
            <a:gd name="adj2" fmla="val -607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0" i="0" kern="1200" dirty="0" smtClean="0">
              <a:solidFill>
                <a:schemeClr val="tx1"/>
              </a:solidFill>
              <a:cs typeface="B Titr" pitchFamily="2" charset="-78"/>
            </a:rPr>
            <a:t>سالن همایش</a:t>
          </a:r>
          <a:endParaRPr lang="fa-IR" sz="2000" b="0" i="0" kern="1200" dirty="0">
            <a:solidFill>
              <a:schemeClr val="tx1"/>
            </a:solidFill>
            <a:cs typeface="B Titr" pitchFamily="2" charset="-78"/>
          </a:endParaRPr>
        </a:p>
      </dsp:txBody>
      <dsp:txXfrm>
        <a:off x="2466601" y="2487659"/>
        <a:ext cx="1843348" cy="579929"/>
      </dsp:txXfrm>
    </dsp:sp>
    <dsp:sp modelId="{B9D6B126-1EF4-437A-93DB-23799EF5A849}">
      <dsp:nvSpPr>
        <dsp:cNvPr id="0" name=""/>
        <dsp:cNvSpPr/>
      </dsp:nvSpPr>
      <dsp:spPr>
        <a:xfrm>
          <a:off x="4558490" y="1002483"/>
          <a:ext cx="2016001" cy="163265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1000" r="-21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C86315-2F8B-4062-9CC1-1CF4ED2F763A}">
      <dsp:nvSpPr>
        <dsp:cNvPr id="0" name=""/>
        <dsp:cNvSpPr/>
      </dsp:nvSpPr>
      <dsp:spPr>
        <a:xfrm>
          <a:off x="4717308" y="2481586"/>
          <a:ext cx="1843348" cy="579929"/>
        </a:xfrm>
        <a:prstGeom prst="wedgeRectCallout">
          <a:avLst>
            <a:gd name="adj1" fmla="val 20250"/>
            <a:gd name="adj2" fmla="val -607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0" kern="1200" dirty="0" smtClean="0">
              <a:solidFill>
                <a:schemeClr val="tx1"/>
              </a:solidFill>
              <a:cs typeface="B Titr" pitchFamily="2" charset="-78"/>
            </a:rPr>
            <a:t>کلاس درس</a:t>
          </a:r>
          <a:endParaRPr lang="fa-IR" sz="2400" b="0" kern="1200" dirty="0">
            <a:solidFill>
              <a:schemeClr val="tx1"/>
            </a:solidFill>
            <a:cs typeface="B Titr" pitchFamily="2" charset="-78"/>
          </a:endParaRPr>
        </a:p>
      </dsp:txBody>
      <dsp:txXfrm>
        <a:off x="4717308" y="2481586"/>
        <a:ext cx="1843348" cy="579929"/>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5D26CE7-1478-48CF-A61E-40BE92C3F129}" type="datetimeFigureOut">
              <a:rPr lang="fa-IR" smtClean="0"/>
              <a:t>10/16/1442</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E0CCEC3-A261-4F11-B676-EAF19B613C42}" type="slidenum">
              <a:rPr lang="fa-IR" smtClean="0"/>
              <a:t>‹#›</a:t>
            </a:fld>
            <a:endParaRPr lang="fa-IR"/>
          </a:p>
        </p:txBody>
      </p:sp>
    </p:spTree>
    <p:extLst>
      <p:ext uri="{BB962C8B-B14F-4D97-AF65-F5344CB8AC3E}">
        <p14:creationId xmlns:p14="http://schemas.microsoft.com/office/powerpoint/2010/main" val="255916261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0E0CCEC3-A261-4F11-B676-EAF19B613C42}" type="slidenum">
              <a:rPr lang="fa-IR" smtClean="0"/>
              <a:t>1</a:t>
            </a:fld>
            <a:endParaRPr lang="fa-IR"/>
          </a:p>
        </p:txBody>
      </p:sp>
    </p:spTree>
    <p:extLst>
      <p:ext uri="{BB962C8B-B14F-4D97-AF65-F5344CB8AC3E}">
        <p14:creationId xmlns:p14="http://schemas.microsoft.com/office/powerpoint/2010/main" val="3444697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0E0CCEC3-A261-4F11-B676-EAF19B613C42}" type="slidenum">
              <a:rPr lang="fa-IR" smtClean="0"/>
              <a:t>5</a:t>
            </a:fld>
            <a:endParaRPr lang="fa-IR"/>
          </a:p>
        </p:txBody>
      </p:sp>
    </p:spTree>
    <p:extLst>
      <p:ext uri="{BB962C8B-B14F-4D97-AF65-F5344CB8AC3E}">
        <p14:creationId xmlns:p14="http://schemas.microsoft.com/office/powerpoint/2010/main" val="2618514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0E0CCEC3-A261-4F11-B676-EAF19B613C42}" type="slidenum">
              <a:rPr lang="fa-IR" smtClean="0"/>
              <a:t>6</a:t>
            </a:fld>
            <a:endParaRPr lang="fa-IR"/>
          </a:p>
        </p:txBody>
      </p:sp>
    </p:spTree>
    <p:extLst>
      <p:ext uri="{BB962C8B-B14F-4D97-AF65-F5344CB8AC3E}">
        <p14:creationId xmlns:p14="http://schemas.microsoft.com/office/powerpoint/2010/main" val="401887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0E0CCEC3-A261-4F11-B676-EAF19B613C42}" type="slidenum">
              <a:rPr lang="fa-IR" smtClean="0"/>
              <a:t>8</a:t>
            </a:fld>
            <a:endParaRPr lang="fa-IR"/>
          </a:p>
        </p:txBody>
      </p:sp>
    </p:spTree>
    <p:extLst>
      <p:ext uri="{BB962C8B-B14F-4D97-AF65-F5344CB8AC3E}">
        <p14:creationId xmlns:p14="http://schemas.microsoft.com/office/powerpoint/2010/main" val="744091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0E0CCEC3-A261-4F11-B676-EAF19B613C42}" type="slidenum">
              <a:rPr lang="fa-IR" smtClean="0"/>
              <a:t>9</a:t>
            </a:fld>
            <a:endParaRPr lang="fa-IR"/>
          </a:p>
        </p:txBody>
      </p:sp>
    </p:spTree>
    <p:extLst>
      <p:ext uri="{BB962C8B-B14F-4D97-AF65-F5344CB8AC3E}">
        <p14:creationId xmlns:p14="http://schemas.microsoft.com/office/powerpoint/2010/main" val="365037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6EFFF0-F33C-483B-987C-1EDA9B517F90}" type="datetimeFigureOut">
              <a:rPr lang="fa-IR" smtClean="0"/>
              <a:t>10/16/1442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C726E95-73A0-4697-9A3C-8EA550770B28}" type="slidenum">
              <a:rPr lang="fa-IR" smtClean="0"/>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6EFFF0-F33C-483B-987C-1EDA9B517F90}" type="datetimeFigureOut">
              <a:rPr lang="fa-IR" smtClean="0"/>
              <a:t>10/16/1442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C726E95-73A0-4697-9A3C-8EA550770B28}" type="slidenum">
              <a:rPr lang="fa-IR" smtClean="0"/>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6EFFF0-F33C-483B-987C-1EDA9B517F90}" type="datetimeFigureOut">
              <a:rPr lang="fa-IR" smtClean="0"/>
              <a:t>10/16/1442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C726E95-73A0-4697-9A3C-8EA550770B28}" type="slidenum">
              <a:rPr lang="fa-IR" smtClean="0"/>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6EFFF0-F33C-483B-987C-1EDA9B517F90}" type="datetimeFigureOut">
              <a:rPr lang="fa-IR" smtClean="0"/>
              <a:t>10/16/1442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C726E95-73A0-4697-9A3C-8EA550770B28}" type="slidenum">
              <a:rPr lang="fa-IR" smtClean="0"/>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6EFFF0-F33C-483B-987C-1EDA9B517F90}" type="datetimeFigureOut">
              <a:rPr lang="fa-IR" smtClean="0"/>
              <a:t>10/16/1442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C726E95-73A0-4697-9A3C-8EA550770B28}" type="slidenum">
              <a:rPr lang="fa-IR" smtClean="0"/>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86EFFF0-F33C-483B-987C-1EDA9B517F90}" type="datetimeFigureOut">
              <a:rPr lang="fa-IR" smtClean="0"/>
              <a:t>10/16/1442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C726E95-73A0-4697-9A3C-8EA550770B28}" type="slidenum">
              <a:rPr lang="fa-IR" smtClean="0"/>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6EFFF0-F33C-483B-987C-1EDA9B517F90}" type="datetimeFigureOut">
              <a:rPr lang="fa-IR" smtClean="0"/>
              <a:t>10/16/1442</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4C726E95-73A0-4697-9A3C-8EA550770B28}" type="slidenum">
              <a:rPr lang="fa-IR" smtClean="0"/>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6EFFF0-F33C-483B-987C-1EDA9B517F90}" type="datetimeFigureOut">
              <a:rPr lang="fa-IR" smtClean="0"/>
              <a:t>10/16/1442</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4C726E95-73A0-4697-9A3C-8EA550770B28}" type="slidenum">
              <a:rPr lang="fa-IR" smtClean="0"/>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6EFFF0-F33C-483B-987C-1EDA9B517F90}" type="datetimeFigureOut">
              <a:rPr lang="fa-IR" smtClean="0"/>
              <a:t>10/16/1442</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4C726E95-73A0-4697-9A3C-8EA550770B28}" type="slidenum">
              <a:rPr lang="fa-IR" smtClean="0"/>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6EFFF0-F33C-483B-987C-1EDA9B517F90}" type="datetimeFigureOut">
              <a:rPr lang="fa-IR" smtClean="0"/>
              <a:t>10/16/1442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C726E95-73A0-4697-9A3C-8EA550770B28}" type="slidenum">
              <a:rPr lang="fa-IR" smtClean="0"/>
              <a:t>‹#›</a:t>
            </a:fld>
            <a:endParaRPr lang="fa-I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786EFFF0-F33C-483B-987C-1EDA9B517F90}" type="datetimeFigureOut">
              <a:rPr lang="fa-IR" smtClean="0"/>
              <a:t>10/16/1442</a:t>
            </a:fld>
            <a:endParaRPr lang="fa-IR"/>
          </a:p>
        </p:txBody>
      </p:sp>
      <p:sp>
        <p:nvSpPr>
          <p:cNvPr id="9" name="Slide Number Placeholder 8"/>
          <p:cNvSpPr>
            <a:spLocks noGrp="1"/>
          </p:cNvSpPr>
          <p:nvPr>
            <p:ph type="sldNum" sz="quarter" idx="11"/>
          </p:nvPr>
        </p:nvSpPr>
        <p:spPr/>
        <p:txBody>
          <a:bodyPr/>
          <a:lstStyle/>
          <a:p>
            <a:fld id="{4C726E95-73A0-4697-9A3C-8EA550770B28}" type="slidenum">
              <a:rPr lang="fa-IR" smtClean="0"/>
              <a:t>‹#›</a:t>
            </a:fld>
            <a:endParaRPr lang="fa-IR"/>
          </a:p>
        </p:txBody>
      </p:sp>
      <p:sp>
        <p:nvSpPr>
          <p:cNvPr id="10" name="Footer Placeholder 9"/>
          <p:cNvSpPr>
            <a:spLocks noGrp="1"/>
          </p:cNvSpPr>
          <p:nvPr>
            <p:ph type="ftr" sz="quarter" idx="12"/>
          </p:nvPr>
        </p:nvSpPr>
        <p:spPr/>
        <p:txBody>
          <a:bodyPr/>
          <a:lstStyle/>
          <a:p>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4C726E95-73A0-4697-9A3C-8EA550770B28}" type="slidenum">
              <a:rPr lang="fa-IR" smtClean="0"/>
              <a:t>‹#›</a:t>
            </a:fld>
            <a:endParaRPr lang="fa-I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fa-I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786EFFF0-F33C-483B-987C-1EDA9B517F90}" type="datetimeFigureOut">
              <a:rPr lang="fa-IR" smtClean="0"/>
              <a:t>10/16/1442</a:t>
            </a:fld>
            <a:endParaRPr lang="fa-I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5433" y="2587352"/>
            <a:ext cx="7714959" cy="1273696"/>
          </a:xfrm>
        </p:spPr>
        <p:txBody>
          <a:bodyPr>
            <a:noAutofit/>
          </a:bodyPr>
          <a:lstStyle/>
          <a:p>
            <a:pPr algn="ctr"/>
            <a:r>
              <a:rPr lang="fa-IR" sz="6600" b="1" dirty="0">
                <a:ln w="31550" cmpd="sng">
                  <a:solidFill>
                    <a:schemeClr val="tx2"/>
                  </a:solidFill>
                  <a:prstDash val="solid"/>
                </a:ln>
                <a:solidFill>
                  <a:schemeClr val="tx2"/>
                </a:solidFill>
                <a:effectLst>
                  <a:outerShdw blurRad="41275" dist="12700" dir="12000000" algn="tl" rotWithShape="0">
                    <a:srgbClr val="000000">
                      <a:alpha val="40000"/>
                    </a:srgbClr>
                  </a:outerShdw>
                </a:effectLst>
                <a:latin typeface="IranNastaliq" pitchFamily="18" charset="0"/>
                <a:cs typeface="IranNastaliq" pitchFamily="18" charset="0"/>
              </a:rPr>
              <a:t>ساختار مرکز نوآوری گردشگری </a:t>
            </a:r>
            <a:r>
              <a:rPr lang="fa-IR" sz="6600" b="1" dirty="0" smtClean="0">
                <a:ln w="31550" cmpd="sng">
                  <a:solidFill>
                    <a:schemeClr val="tx2"/>
                  </a:solidFill>
                  <a:prstDash val="solid"/>
                </a:ln>
                <a:solidFill>
                  <a:schemeClr val="tx2"/>
                </a:solidFill>
                <a:effectLst>
                  <a:outerShdw blurRad="41275" dist="12700" dir="12000000" algn="tl" rotWithShape="0">
                    <a:srgbClr val="000000">
                      <a:alpha val="40000"/>
                    </a:srgbClr>
                  </a:outerShdw>
                </a:effectLst>
                <a:latin typeface="IranNastaliq" pitchFamily="18" charset="0"/>
                <a:cs typeface="IranNastaliq" pitchFamily="18" charset="0"/>
              </a:rPr>
              <a:t>معلولین </a:t>
            </a:r>
            <a:r>
              <a:rPr lang="fa-IR" sz="6600" b="1" dirty="0">
                <a:ln w="31550" cmpd="sng">
                  <a:solidFill>
                    <a:schemeClr val="tx2"/>
                  </a:solidFill>
                  <a:prstDash val="solid"/>
                </a:ln>
                <a:solidFill>
                  <a:schemeClr val="tx2"/>
                </a:solidFill>
                <a:effectLst>
                  <a:outerShdw blurRad="41275" dist="12700" dir="12000000" algn="tl" rotWithShape="0">
                    <a:srgbClr val="000000">
                      <a:alpha val="40000"/>
                    </a:srgbClr>
                  </a:outerShdw>
                </a:effectLst>
                <a:latin typeface="IranNastaliq" pitchFamily="18" charset="0"/>
                <a:cs typeface="IranNastaliq" pitchFamily="18" charset="0"/>
              </a:rPr>
              <a:t>و سالمندان</a:t>
            </a:r>
            <a:endParaRPr lang="fa-IR" sz="6600" b="1" dirty="0">
              <a:ln w="31550" cmpd="sng">
                <a:solidFill>
                  <a:schemeClr val="tx2"/>
                </a:solidFill>
                <a:prstDash val="solid"/>
              </a:ln>
              <a:solidFill>
                <a:schemeClr val="tx2"/>
              </a:solidFill>
              <a:effectLst>
                <a:outerShdw blurRad="41275" dist="12700" dir="12000000" algn="tl" rotWithShape="0">
                  <a:srgbClr val="000000">
                    <a:alpha val="40000"/>
                  </a:srgbClr>
                </a:outerShdw>
              </a:effectLst>
            </a:endParaRPr>
          </a:p>
        </p:txBody>
      </p:sp>
      <p:sp>
        <p:nvSpPr>
          <p:cNvPr id="4" name="TextBox 3"/>
          <p:cNvSpPr txBox="1"/>
          <p:nvPr/>
        </p:nvSpPr>
        <p:spPr>
          <a:xfrm>
            <a:off x="1975164" y="44624"/>
            <a:ext cx="4613060" cy="2118529"/>
          </a:xfrm>
          <a:prstGeom prst="rect">
            <a:avLst/>
          </a:prstGeom>
          <a:noFill/>
        </p:spPr>
        <p:txBody>
          <a:bodyPr wrap="square" rtlCol="1">
            <a:spAutoFit/>
          </a:bodyPr>
          <a:lstStyle/>
          <a:p>
            <a:pPr algn="ctr">
              <a:lnSpc>
                <a:spcPct val="150000"/>
              </a:lnSpc>
            </a:pPr>
            <a:r>
              <a:rPr lang="fa-IR" b="1" dirty="0" smtClean="0">
                <a:solidFill>
                  <a:schemeClr val="tx1"/>
                </a:solidFill>
                <a:latin typeface="IranNastaliq" pitchFamily="18" charset="0"/>
                <a:cs typeface="B Titr" pitchFamily="2" charset="-78"/>
              </a:rPr>
              <a:t>وزارت علوم ، تحقیقات و فناوری </a:t>
            </a:r>
            <a:br>
              <a:rPr lang="fa-IR" b="1" dirty="0" smtClean="0">
                <a:solidFill>
                  <a:schemeClr val="tx1"/>
                </a:solidFill>
                <a:latin typeface="IranNastaliq" pitchFamily="18" charset="0"/>
                <a:cs typeface="B Titr" pitchFamily="2" charset="-78"/>
              </a:rPr>
            </a:br>
            <a:r>
              <a:rPr lang="fa-IR" b="1" dirty="0" smtClean="0">
                <a:solidFill>
                  <a:schemeClr val="tx1"/>
                </a:solidFill>
                <a:latin typeface="IranNastaliq" pitchFamily="18" charset="0"/>
                <a:cs typeface="B Titr" pitchFamily="2" charset="-78"/>
              </a:rPr>
              <a:t>دانشگاه جامع علمی کاربردی</a:t>
            </a:r>
            <a:br>
              <a:rPr lang="fa-IR" b="1" dirty="0" smtClean="0">
                <a:solidFill>
                  <a:schemeClr val="tx1"/>
                </a:solidFill>
                <a:latin typeface="IranNastaliq" pitchFamily="18" charset="0"/>
                <a:cs typeface="B Titr" pitchFamily="2" charset="-78"/>
              </a:rPr>
            </a:br>
            <a:r>
              <a:rPr lang="fa-IR" b="1" dirty="0" smtClean="0">
                <a:solidFill>
                  <a:schemeClr val="tx1"/>
                </a:solidFill>
                <a:latin typeface="IranNastaliq" pitchFamily="18" charset="0"/>
                <a:cs typeface="B Titr" pitchFamily="2" charset="-78"/>
              </a:rPr>
              <a:t>ارگان : دانشگاه علمی کاربردی واحد استان تهران</a:t>
            </a:r>
            <a:br>
              <a:rPr lang="fa-IR" b="1" dirty="0" smtClean="0">
                <a:solidFill>
                  <a:schemeClr val="tx1"/>
                </a:solidFill>
                <a:latin typeface="IranNastaliq" pitchFamily="18" charset="0"/>
                <a:cs typeface="B Titr" pitchFamily="2" charset="-78"/>
              </a:rPr>
            </a:br>
            <a:r>
              <a:rPr lang="fa-IR" b="1" dirty="0" smtClean="0">
                <a:solidFill>
                  <a:schemeClr val="tx1"/>
                </a:solidFill>
                <a:latin typeface="IranNastaliq" pitchFamily="18" charset="0"/>
                <a:cs typeface="B Titr" pitchFamily="2" charset="-78"/>
              </a:rPr>
              <a:t>دستگاه متقاضی : مرکز علمی کاربردی اریکه پرسپولیس</a:t>
            </a:r>
            <a:r>
              <a:rPr lang="fa-IR" sz="6000" b="1" dirty="0" smtClean="0">
                <a:solidFill>
                  <a:schemeClr val="tx1"/>
                </a:solidFill>
                <a:latin typeface="IranNastaliq" pitchFamily="18" charset="0"/>
                <a:cs typeface="IranNastaliq" pitchFamily="18" charset="0"/>
              </a:rPr>
              <a:t/>
            </a:r>
            <a:br>
              <a:rPr lang="fa-IR" sz="6000" b="1" dirty="0" smtClean="0">
                <a:solidFill>
                  <a:schemeClr val="tx1"/>
                </a:solidFill>
                <a:latin typeface="IranNastaliq" pitchFamily="18" charset="0"/>
                <a:cs typeface="IranNastaliq" pitchFamily="18" charset="0"/>
              </a:rPr>
            </a:br>
            <a:endParaRPr lang="fa-IR"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5046" y="44624"/>
            <a:ext cx="1064907" cy="18002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688" y="116632"/>
            <a:ext cx="1524000" cy="1524000"/>
          </a:xfrm>
          <a:prstGeom prst="rect">
            <a:avLst/>
          </a:prstGeom>
        </p:spPr>
      </p:pic>
      <p:sp>
        <p:nvSpPr>
          <p:cNvPr id="8" name="TextBox 7"/>
          <p:cNvSpPr txBox="1"/>
          <p:nvPr/>
        </p:nvSpPr>
        <p:spPr>
          <a:xfrm>
            <a:off x="4355976" y="5385990"/>
            <a:ext cx="3781969" cy="923330"/>
          </a:xfrm>
          <a:prstGeom prst="rect">
            <a:avLst/>
          </a:prstGeom>
          <a:noFill/>
        </p:spPr>
        <p:txBody>
          <a:bodyPr wrap="square" rtlCol="1">
            <a:spAutoFit/>
          </a:bodyPr>
          <a:lstStyle/>
          <a:p>
            <a:pPr algn="ctr">
              <a:lnSpc>
                <a:spcPct val="150000"/>
              </a:lnSpc>
            </a:pPr>
            <a:r>
              <a:rPr lang="fa-IR" dirty="0" smtClean="0">
                <a:ln>
                  <a:solidFill>
                    <a:schemeClr val="accent3"/>
                  </a:solidFill>
                </a:ln>
                <a:solidFill>
                  <a:schemeClr val="accent3">
                    <a:lumMod val="50000"/>
                  </a:schemeClr>
                </a:solidFill>
                <a:cs typeface="B Titr" pitchFamily="2" charset="-78"/>
              </a:rPr>
              <a:t>مرکز علمی کاربردی اریکه پرسپولیس</a:t>
            </a:r>
          </a:p>
          <a:p>
            <a:pPr algn="ctr">
              <a:lnSpc>
                <a:spcPct val="150000"/>
              </a:lnSpc>
            </a:pPr>
            <a:r>
              <a:rPr lang="fa-IR" dirty="0" smtClean="0">
                <a:ln>
                  <a:solidFill>
                    <a:schemeClr val="accent3"/>
                  </a:solidFill>
                </a:ln>
                <a:solidFill>
                  <a:schemeClr val="accent3">
                    <a:lumMod val="50000"/>
                  </a:schemeClr>
                </a:solidFill>
                <a:cs typeface="B Titr" pitchFamily="2" charset="-78"/>
              </a:rPr>
              <a:t>سال 1399</a:t>
            </a:r>
            <a:endParaRPr lang="fa-IR" dirty="0">
              <a:ln>
                <a:solidFill>
                  <a:schemeClr val="accent3"/>
                </a:solidFill>
              </a:ln>
              <a:solidFill>
                <a:schemeClr val="accent3">
                  <a:lumMod val="50000"/>
                </a:schemeClr>
              </a:solidFill>
              <a:cs typeface="B Titr" pitchFamily="2" charset="-78"/>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6767" y="4777895"/>
            <a:ext cx="1213841" cy="1509752"/>
          </a:xfrm>
          <a:prstGeom prst="rect">
            <a:avLst/>
          </a:prstGeom>
        </p:spPr>
      </p:pic>
      <p:pic>
        <p:nvPicPr>
          <p:cNvPr id="10" name="Picture 9"/>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39688" y="4175546"/>
            <a:ext cx="2764074" cy="2420888"/>
          </a:xfrm>
          <a:prstGeom prst="rect">
            <a:avLst/>
          </a:prstGeom>
        </p:spPr>
      </p:pic>
    </p:spTree>
    <p:extLst>
      <p:ext uri="{BB962C8B-B14F-4D97-AF65-F5344CB8AC3E}">
        <p14:creationId xmlns:p14="http://schemas.microsoft.com/office/powerpoint/2010/main" val="29013952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51351" y="548680"/>
            <a:ext cx="4780476" cy="523220"/>
          </a:xfrm>
          <a:prstGeom prst="rect">
            <a:avLst/>
          </a:prstGeom>
        </p:spPr>
        <p:txBody>
          <a:bodyPr wrap="none">
            <a:spAutoFit/>
          </a:bodyPr>
          <a:lstStyle/>
          <a:p>
            <a:r>
              <a:rPr lang="fa-IR" altLang="fa-IR" sz="2800" b="1" dirty="0">
                <a:solidFill>
                  <a:srgbClr val="FF0000"/>
                </a:solidFill>
                <a:cs typeface="B Titr" panose="00000700000000000000" pitchFamily="2" charset="-78"/>
              </a:rPr>
              <a:t>مشخصات محل استقرار مركز نوآوری</a:t>
            </a:r>
            <a:endParaRPr lang="fa-IR" sz="2800" dirty="0"/>
          </a:p>
        </p:txBody>
      </p:sp>
      <p:sp>
        <p:nvSpPr>
          <p:cNvPr id="5" name="Rectangle 4"/>
          <p:cNvSpPr/>
          <p:nvPr/>
        </p:nvSpPr>
        <p:spPr>
          <a:xfrm>
            <a:off x="1763688" y="1340768"/>
            <a:ext cx="6368139" cy="3748719"/>
          </a:xfrm>
          <a:prstGeom prst="rect">
            <a:avLst/>
          </a:prstGeom>
        </p:spPr>
        <p:txBody>
          <a:bodyPr wrap="square">
            <a:spAutoFit/>
          </a:bodyPr>
          <a:lstStyle/>
          <a:p>
            <a:pPr>
              <a:lnSpc>
                <a:spcPct val="120000"/>
              </a:lnSpc>
              <a:spcBef>
                <a:spcPct val="0"/>
              </a:spcBef>
              <a:defRPr/>
            </a:pPr>
            <a:r>
              <a:rPr lang="fa-IR" b="1" dirty="0">
                <a:cs typeface="B Nazanin" pitchFamily="2" charset="-78"/>
              </a:rPr>
              <a:t>موقعیت قرار گرفتن ساختمان مرکز رشد/نوآوری:    </a:t>
            </a:r>
          </a:p>
          <a:p>
            <a:pPr>
              <a:lnSpc>
                <a:spcPct val="200000"/>
              </a:lnSpc>
              <a:defRPr/>
            </a:pPr>
            <a:r>
              <a:rPr lang="fa-IR" b="1" dirty="0">
                <a:cs typeface="B Nazanin" pitchFamily="2" charset="-78"/>
              </a:rPr>
              <a:t>در داخل شهر </a:t>
            </a:r>
            <a:r>
              <a:rPr lang="en-US" b="1" dirty="0">
                <a:cs typeface="B Nazanin" panose="00000400000000000000" pitchFamily="2" charset="-78"/>
                <a:sym typeface="Wingdings 2" panose="05020102010507070707" pitchFamily="18" charset="2"/>
              </a:rPr>
              <a:t></a:t>
            </a:r>
            <a:endParaRPr lang="en-US" b="1" dirty="0">
              <a:cs typeface="B Nazanin" panose="00000400000000000000" pitchFamily="2" charset="-78"/>
            </a:endParaRPr>
          </a:p>
          <a:p>
            <a:pPr>
              <a:lnSpc>
                <a:spcPct val="200000"/>
              </a:lnSpc>
              <a:defRPr/>
            </a:pPr>
            <a:r>
              <a:rPr lang="fa-IR" b="1" dirty="0">
                <a:cs typeface="B Nazanin" panose="00000400000000000000" pitchFamily="2" charset="-78"/>
              </a:rPr>
              <a:t> دسترسی به مراکز تحقیقاتی و صنعتی </a:t>
            </a:r>
            <a:r>
              <a:rPr lang="en-US" b="1" dirty="0">
                <a:cs typeface="B Nazanin" panose="00000400000000000000" pitchFamily="2" charset="-78"/>
                <a:sym typeface="Wingdings 2" panose="05020102010507070707" pitchFamily="18" charset="2"/>
              </a:rPr>
              <a:t></a:t>
            </a:r>
            <a:r>
              <a:rPr lang="fa-IR" b="1" dirty="0">
                <a:cs typeface="B Nazanin" panose="00000400000000000000" pitchFamily="2" charset="-78"/>
              </a:rPr>
              <a:t>	 </a:t>
            </a:r>
            <a:r>
              <a:rPr lang="fa-IR" b="1" dirty="0" smtClean="0">
                <a:cs typeface="B Nazanin" panose="00000400000000000000" pitchFamily="2" charset="-78"/>
              </a:rPr>
              <a:t/>
            </a:r>
            <a:br>
              <a:rPr lang="fa-IR" b="1" dirty="0" smtClean="0">
                <a:cs typeface="B Nazanin" panose="00000400000000000000" pitchFamily="2" charset="-78"/>
              </a:rPr>
            </a:br>
            <a:r>
              <a:rPr lang="fa-IR" b="1" dirty="0" smtClean="0">
                <a:cs typeface="B Nazanin" panose="00000400000000000000" pitchFamily="2" charset="-78"/>
              </a:rPr>
              <a:t>فاصله </a:t>
            </a:r>
            <a:r>
              <a:rPr lang="fa-IR" b="1" dirty="0">
                <a:cs typeface="B Nazanin" panose="00000400000000000000" pitchFamily="2" charset="-78"/>
              </a:rPr>
              <a:t>ساختمان از نزدیک ترین دانشگاه منطقه: 8</a:t>
            </a:r>
            <a:r>
              <a:rPr lang="fa-IR" b="1" dirty="0" smtClean="0">
                <a:cs typeface="B Nazanin" panose="00000400000000000000" pitchFamily="2" charset="-78"/>
              </a:rPr>
              <a:t>کیلومتر</a:t>
            </a:r>
            <a:endParaRPr lang="en-US" b="1" dirty="0">
              <a:cs typeface="B Nazanin" panose="00000400000000000000" pitchFamily="2" charset="-78"/>
            </a:endParaRPr>
          </a:p>
          <a:p>
            <a:pPr>
              <a:lnSpc>
                <a:spcPct val="150000"/>
              </a:lnSpc>
              <a:defRPr/>
            </a:pPr>
            <a:r>
              <a:rPr lang="fa-IR" b="1" dirty="0">
                <a:cs typeface="B Nazanin" panose="00000400000000000000" pitchFamily="2" charset="-78"/>
              </a:rPr>
              <a:t>میزان دسترسی و فاصله ساختمان به راههای مواصلاتی (فرودگاه، راه‌آهن و ...)</a:t>
            </a:r>
            <a:endParaRPr lang="en-US" b="1" dirty="0">
              <a:cs typeface="B Nazanin" panose="00000400000000000000" pitchFamily="2" charset="-78"/>
            </a:endParaRPr>
          </a:p>
          <a:p>
            <a:pPr>
              <a:lnSpc>
                <a:spcPct val="150000"/>
              </a:lnSpc>
              <a:defRPr/>
            </a:pPr>
            <a:r>
              <a:rPr lang="fa-IR" b="1" dirty="0">
                <a:cs typeface="B Nazanin" panose="00000400000000000000" pitchFamily="2" charset="-78"/>
              </a:rPr>
              <a:t>فاصله تا راه‌آهن: </a:t>
            </a:r>
            <a:r>
              <a:rPr lang="fa-IR" b="1" dirty="0" smtClean="0">
                <a:cs typeface="B Nazanin" panose="00000400000000000000" pitchFamily="2" charset="-78"/>
              </a:rPr>
              <a:t>کمتر از 20 کیلومتر </a:t>
            </a:r>
            <a:r>
              <a:rPr lang="fa-IR" b="1" dirty="0">
                <a:cs typeface="B Nazanin" panose="00000400000000000000" pitchFamily="2" charset="-78"/>
              </a:rPr>
              <a:t>(مترو)</a:t>
            </a:r>
            <a:endParaRPr lang="en-US" b="1" dirty="0">
              <a:cs typeface="B Nazanin" panose="00000400000000000000" pitchFamily="2" charset="-78"/>
            </a:endParaRPr>
          </a:p>
          <a:p>
            <a:pPr>
              <a:lnSpc>
                <a:spcPct val="150000"/>
              </a:lnSpc>
              <a:defRPr/>
            </a:pPr>
            <a:r>
              <a:rPr lang="fa-IR" b="1" dirty="0">
                <a:cs typeface="B Nazanin" panose="00000400000000000000" pitchFamily="2" charset="-78"/>
              </a:rPr>
              <a:t>فاصله تا فرودهگا: کمتر از </a:t>
            </a:r>
            <a:r>
              <a:rPr lang="fa-IR" b="1" dirty="0" smtClean="0">
                <a:cs typeface="B Nazanin" panose="00000400000000000000" pitchFamily="2" charset="-78"/>
              </a:rPr>
              <a:t>20كيلومتر</a:t>
            </a:r>
            <a:endParaRPr lang="en-US" b="1" dirty="0">
              <a:cs typeface="B Nazanin" panose="00000400000000000000" pitchFamily="2" charset="-78"/>
            </a:endParaRPr>
          </a:p>
          <a:p>
            <a:pPr>
              <a:lnSpc>
                <a:spcPct val="150000"/>
              </a:lnSpc>
              <a:defRPr/>
            </a:pPr>
            <a:r>
              <a:rPr lang="fa-IR" b="1" dirty="0">
                <a:cs typeface="B Nazanin" panose="00000400000000000000" pitchFamily="2" charset="-78"/>
              </a:rPr>
              <a:t>فاصله تا جاده مخصوص کرج: کمتر </a:t>
            </a:r>
            <a:r>
              <a:rPr lang="fa-IR" b="1" dirty="0" smtClean="0">
                <a:cs typeface="B Nazanin" panose="00000400000000000000" pitchFamily="2" charset="-78"/>
              </a:rPr>
              <a:t>از25 </a:t>
            </a:r>
            <a:r>
              <a:rPr lang="fa-IR" b="1" dirty="0">
                <a:cs typeface="B Nazanin" panose="00000400000000000000" pitchFamily="2" charset="-78"/>
              </a:rPr>
              <a:t>کیلومتر</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876300"/>
            <a:ext cx="2276475" cy="2552700"/>
          </a:xfrm>
          <a:prstGeom prst="rect">
            <a:avLst/>
          </a:prstGeom>
        </p:spPr>
      </p:pic>
    </p:spTree>
    <p:extLst>
      <p:ext uri="{BB962C8B-B14F-4D97-AF65-F5344CB8AC3E}">
        <p14:creationId xmlns:p14="http://schemas.microsoft.com/office/powerpoint/2010/main" val="2499404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23728" y="1020616"/>
            <a:ext cx="6048672" cy="4496616"/>
          </a:xfrm>
          <a:prstGeom prst="rect">
            <a:avLst/>
          </a:prstGeom>
          <a:ln>
            <a:solidFill>
              <a:schemeClr val="bg1"/>
            </a:solidFill>
          </a:ln>
        </p:spPr>
        <p:txBody>
          <a:bodyPr wrap="square">
            <a:spAutoFit/>
          </a:bodyPr>
          <a:lstStyle/>
          <a:p>
            <a:pPr>
              <a:lnSpc>
                <a:spcPct val="150000"/>
              </a:lnSpc>
              <a:defRPr/>
            </a:pPr>
            <a:r>
              <a:rPr lang="fa-IR" b="1" dirty="0">
                <a:cs typeface="B Nazanin" pitchFamily="2" charset="-78"/>
              </a:rPr>
              <a:t>وضعیت ساختمان از نظر مالکیت: </a:t>
            </a:r>
          </a:p>
          <a:p>
            <a:pPr>
              <a:lnSpc>
                <a:spcPct val="150000"/>
              </a:lnSpc>
              <a:defRPr/>
            </a:pPr>
            <a:r>
              <a:rPr lang="fa-IR" b="1" dirty="0">
                <a:cs typeface="B Nazanin" pitchFamily="2" charset="-78"/>
              </a:rPr>
              <a:t>ملکی 			</a:t>
            </a:r>
            <a:r>
              <a:rPr lang="fa-IR" b="1" dirty="0" smtClean="0">
                <a:cs typeface="B Nazanin" pitchFamily="2" charset="-78"/>
              </a:rPr>
              <a:t>استیجاری</a:t>
            </a:r>
            <a:endParaRPr lang="fa-IR" b="1" dirty="0">
              <a:cs typeface="B Nazanin" pitchFamily="2" charset="-78"/>
              <a:sym typeface="Wingdings"/>
            </a:endParaRPr>
          </a:p>
          <a:p>
            <a:pPr>
              <a:lnSpc>
                <a:spcPct val="150000"/>
              </a:lnSpc>
              <a:defRPr/>
            </a:pPr>
            <a:endParaRPr lang="fa-IR" b="1" dirty="0">
              <a:cs typeface="B Nazanin" pitchFamily="2" charset="-78"/>
            </a:endParaRPr>
          </a:p>
          <a:p>
            <a:pPr>
              <a:lnSpc>
                <a:spcPct val="120000"/>
              </a:lnSpc>
              <a:defRPr/>
            </a:pPr>
            <a:r>
              <a:rPr lang="fa-IR" b="1" dirty="0">
                <a:cs typeface="B Nazanin" pitchFamily="2" charset="-78"/>
              </a:rPr>
              <a:t>مشخصات فضاهای داخل ساختمان مرکز رشد/نوآوری:</a:t>
            </a:r>
            <a:endParaRPr lang="en-US" b="1" dirty="0">
              <a:cs typeface="B Nazanin" pitchFamily="2" charset="-78"/>
            </a:endParaRPr>
          </a:p>
          <a:p>
            <a:pPr>
              <a:lnSpc>
                <a:spcPct val="120000"/>
              </a:lnSpc>
              <a:defRPr/>
            </a:pPr>
            <a:r>
              <a:rPr lang="en-US" b="1" dirty="0">
                <a:cs typeface="B Nazanin" pitchFamily="2" charset="-78"/>
              </a:rPr>
              <a:t> </a:t>
            </a:r>
          </a:p>
          <a:p>
            <a:pPr>
              <a:lnSpc>
                <a:spcPct val="150000"/>
              </a:lnSpc>
              <a:buFont typeface="Wingdings" pitchFamily="2" charset="2"/>
              <a:buChar char="ü"/>
              <a:defRPr/>
            </a:pPr>
            <a:r>
              <a:rPr lang="ar-SA" b="1" dirty="0">
                <a:cs typeface="B Nazanin" pitchFamily="2" charset="-78"/>
              </a:rPr>
              <a:t>مساحت زمین موجود دستگاه موسس: 1800 متر مربع</a:t>
            </a:r>
            <a:endParaRPr lang="en-US" b="1" dirty="0">
              <a:cs typeface="B Nazanin" pitchFamily="2" charset="-78"/>
            </a:endParaRPr>
          </a:p>
          <a:p>
            <a:pPr>
              <a:lnSpc>
                <a:spcPct val="150000"/>
              </a:lnSpc>
              <a:buFont typeface="Wingdings" pitchFamily="2" charset="2"/>
              <a:buChar char="ü"/>
              <a:defRPr/>
            </a:pPr>
            <a:r>
              <a:rPr lang="ar-SA" b="1" dirty="0">
                <a:cs typeface="B Nazanin" pitchFamily="2" charset="-78"/>
              </a:rPr>
              <a:t>مساحت کل زیربنای ساختمان دستگاه موسس : 6200 متر مربع </a:t>
            </a:r>
            <a:endParaRPr lang="en-US" b="1" dirty="0">
              <a:cs typeface="B Nazanin" pitchFamily="2" charset="-78"/>
            </a:endParaRPr>
          </a:p>
          <a:p>
            <a:pPr>
              <a:lnSpc>
                <a:spcPct val="150000"/>
              </a:lnSpc>
              <a:buFont typeface="Wingdings" pitchFamily="2" charset="2"/>
              <a:buChar char="ü"/>
              <a:defRPr/>
            </a:pPr>
            <a:r>
              <a:rPr lang="ar-SA" b="1" dirty="0">
                <a:cs typeface="B Nazanin" pitchFamily="2" charset="-78"/>
              </a:rPr>
              <a:t>تعداد کل اتاق</a:t>
            </a:r>
            <a:r>
              <a:rPr lang="fa-IR" b="1" dirty="0">
                <a:cs typeface="B Nazanin" pitchFamily="2" charset="-78"/>
              </a:rPr>
              <a:t> </a:t>
            </a:r>
            <a:r>
              <a:rPr lang="ar-SA" b="1" dirty="0">
                <a:cs typeface="B Nazanin" pitchFamily="2" charset="-78"/>
              </a:rPr>
              <a:t>های مرکز نوآور : 5 اتاق </a:t>
            </a:r>
            <a:endParaRPr lang="en-US" b="1" dirty="0">
              <a:cs typeface="B Nazanin" pitchFamily="2" charset="-78"/>
            </a:endParaRPr>
          </a:p>
          <a:p>
            <a:pPr>
              <a:lnSpc>
                <a:spcPct val="150000"/>
              </a:lnSpc>
              <a:buFont typeface="Wingdings" pitchFamily="2" charset="2"/>
              <a:buChar char="ü"/>
              <a:defRPr/>
            </a:pPr>
            <a:r>
              <a:rPr lang="ar-SA" b="1" dirty="0">
                <a:cs typeface="B Nazanin" pitchFamily="2" charset="-78"/>
              </a:rPr>
              <a:t>میزان زیربنای فضاهای عمومی و مشترک ساختمان : 3000 متر مربع</a:t>
            </a:r>
            <a:endParaRPr lang="en-US" b="1" dirty="0">
              <a:cs typeface="B Nazanin" pitchFamily="2" charset="-78"/>
            </a:endParaRPr>
          </a:p>
          <a:p>
            <a:pPr>
              <a:lnSpc>
                <a:spcPct val="150000"/>
              </a:lnSpc>
              <a:buFont typeface="Wingdings" pitchFamily="2" charset="2"/>
              <a:buChar char="ü"/>
              <a:defRPr/>
            </a:pPr>
            <a:r>
              <a:rPr lang="ar-SA" b="1" dirty="0">
                <a:cs typeface="B Nazanin" pitchFamily="2" charset="-78"/>
              </a:rPr>
              <a:t>میزان زیربنای واگذار شده به ستاد مرکز : 27 مترمربع     </a:t>
            </a:r>
            <a:endParaRPr lang="en-US" b="1" dirty="0">
              <a:cs typeface="B Nazanin" pitchFamily="2" charset="-78"/>
            </a:endParaRPr>
          </a:p>
          <a:p>
            <a:pPr>
              <a:lnSpc>
                <a:spcPct val="150000"/>
              </a:lnSpc>
              <a:buFont typeface="Wingdings" pitchFamily="2" charset="2"/>
              <a:buChar char="ü"/>
              <a:defRPr/>
            </a:pPr>
            <a:r>
              <a:rPr lang="ar-SA" b="1" dirty="0">
                <a:cs typeface="B Nazanin" pitchFamily="2" charset="-78"/>
              </a:rPr>
              <a:t>ميزان مساحت اختصاصي قابل واگذاری به تيم‌هاي نوآور : 75 متر مربع </a:t>
            </a:r>
            <a:endParaRPr lang="en-US" b="1" dirty="0">
              <a:cs typeface="B Nazanin"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589110"/>
            <a:ext cx="2276475" cy="2552700"/>
          </a:xfrm>
          <a:prstGeom prst="rect">
            <a:avLst/>
          </a:prstGeom>
        </p:spPr>
      </p:pic>
      <p:sp>
        <p:nvSpPr>
          <p:cNvPr id="2" name="Rectangle 1"/>
          <p:cNvSpPr/>
          <p:nvPr/>
        </p:nvSpPr>
        <p:spPr>
          <a:xfrm>
            <a:off x="7236296" y="1556792"/>
            <a:ext cx="288032" cy="2160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Rectangle 5"/>
          <p:cNvSpPr/>
          <p:nvPr/>
        </p:nvSpPr>
        <p:spPr>
          <a:xfrm>
            <a:off x="4139952" y="1556792"/>
            <a:ext cx="288032" cy="2160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468042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66911" y="476672"/>
            <a:ext cx="4224233" cy="461665"/>
          </a:xfrm>
          <a:prstGeom prst="rect">
            <a:avLst/>
          </a:prstGeom>
        </p:spPr>
        <p:txBody>
          <a:bodyPr wrap="none">
            <a:spAutoFit/>
          </a:bodyPr>
          <a:lstStyle/>
          <a:p>
            <a:r>
              <a:rPr lang="fa-IR" altLang="fa-IR" sz="2400" dirty="0">
                <a:solidFill>
                  <a:srgbClr val="FF0000"/>
                </a:solidFill>
                <a:cs typeface="B Titr" panose="00000700000000000000" pitchFamily="2" charset="-78"/>
              </a:rPr>
              <a:t>3-2- مشخصات مدیر مركز  نوآوری</a:t>
            </a:r>
            <a:endParaRPr lang="fa-IR" sz="2400" dirty="0"/>
          </a:p>
        </p:txBody>
      </p:sp>
      <p:graphicFrame>
        <p:nvGraphicFramePr>
          <p:cNvPr id="3" name="Table 2"/>
          <p:cNvGraphicFramePr>
            <a:graphicFrameLocks noGrp="1"/>
          </p:cNvGraphicFramePr>
          <p:nvPr>
            <p:extLst>
              <p:ext uri="{D42A27DB-BD31-4B8C-83A1-F6EECF244321}">
                <p14:modId xmlns:p14="http://schemas.microsoft.com/office/powerpoint/2010/main" val="1133591053"/>
              </p:ext>
            </p:extLst>
          </p:nvPr>
        </p:nvGraphicFramePr>
        <p:xfrm>
          <a:off x="755576" y="2204864"/>
          <a:ext cx="4848200" cy="1650752"/>
        </p:xfrm>
        <a:graphic>
          <a:graphicData uri="http://schemas.openxmlformats.org/drawingml/2006/table">
            <a:tbl>
              <a:tblPr rtl="1" firstRow="1" bandRow="1">
                <a:tableStyleId>{21E4AEA4-8DFA-4A89-87EB-49C32662AFE0}</a:tableStyleId>
              </a:tblPr>
              <a:tblGrid>
                <a:gridCol w="2424100">
                  <a:extLst>
                    <a:ext uri="{9D8B030D-6E8A-4147-A177-3AD203B41FA5}">
                      <a16:colId xmlns:a16="http://schemas.microsoft.com/office/drawing/2014/main" val="20000"/>
                    </a:ext>
                  </a:extLst>
                </a:gridCol>
                <a:gridCol w="2424100">
                  <a:extLst>
                    <a:ext uri="{9D8B030D-6E8A-4147-A177-3AD203B41FA5}">
                      <a16:colId xmlns:a16="http://schemas.microsoft.com/office/drawing/2014/main" val="20001"/>
                    </a:ext>
                  </a:extLst>
                </a:gridCol>
              </a:tblGrid>
              <a:tr h="370840">
                <a:tc>
                  <a:txBody>
                    <a:bodyPr/>
                    <a:lstStyle/>
                    <a:p>
                      <a:pPr algn="ctr" rtl="1"/>
                      <a:r>
                        <a:rPr lang="fa-IR" dirty="0" smtClean="0">
                          <a:cs typeface="B Titr" pitchFamily="2" charset="-78"/>
                        </a:rPr>
                        <a:t>نام</a:t>
                      </a:r>
                      <a:r>
                        <a:rPr lang="fa-IR" baseline="0" dirty="0" smtClean="0">
                          <a:cs typeface="B Titr" pitchFamily="2" charset="-78"/>
                        </a:rPr>
                        <a:t> ونام خانوادگی</a:t>
                      </a:r>
                      <a:endParaRPr lang="fa-IR" dirty="0">
                        <a:cs typeface="B Titr" pitchFamily="2" charset="-78"/>
                      </a:endParaRPr>
                    </a:p>
                  </a:txBody>
                  <a:tcPr anchor="ctr"/>
                </a:tc>
                <a:tc>
                  <a:txBody>
                    <a:bodyPr/>
                    <a:lstStyle/>
                    <a:p>
                      <a:pPr algn="ctr" rtl="1"/>
                      <a:r>
                        <a:rPr lang="fa-IR" dirty="0" smtClean="0">
                          <a:cs typeface="B Titr" pitchFamily="2" charset="-78"/>
                        </a:rPr>
                        <a:t>الهه</a:t>
                      </a:r>
                      <a:r>
                        <a:rPr lang="fa-IR" baseline="0" dirty="0" smtClean="0">
                          <a:cs typeface="B Titr" pitchFamily="2" charset="-78"/>
                        </a:rPr>
                        <a:t> پیامی</a:t>
                      </a:r>
                      <a:endParaRPr lang="fa-IR" dirty="0">
                        <a:cs typeface="B Titr" pitchFamily="2" charset="-78"/>
                      </a:endParaRPr>
                    </a:p>
                  </a:txBody>
                  <a:tcPr anchor="ctr"/>
                </a:tc>
                <a:extLst>
                  <a:ext uri="{0D108BD9-81ED-4DB2-BD59-A6C34878D82A}">
                    <a16:rowId xmlns:a16="http://schemas.microsoft.com/office/drawing/2014/main" val="10000"/>
                  </a:ext>
                </a:extLst>
              </a:tr>
              <a:tr h="370840">
                <a:tc>
                  <a:txBody>
                    <a:bodyPr/>
                    <a:lstStyle/>
                    <a:p>
                      <a:pPr algn="ctr">
                        <a:lnSpc>
                          <a:spcPct val="200000"/>
                        </a:lnSpc>
                      </a:pPr>
                      <a:r>
                        <a:rPr lang="fa-IR" sz="1800" kern="1200" spc="0" baseline="0" dirty="0" smtClean="0">
                          <a:ln>
                            <a:noFill/>
                          </a:ln>
                          <a:effectLst/>
                          <a:cs typeface="B Titr" pitchFamily="2" charset="-78"/>
                        </a:rPr>
                        <a:t>تخصص:</a:t>
                      </a:r>
                      <a:endParaRPr lang="en-US" sz="1800" b="1" kern="1200" spc="0" baseline="0" dirty="0">
                        <a:ln>
                          <a:noFill/>
                        </a:ln>
                        <a:solidFill>
                          <a:srgbClr val="FF0000"/>
                        </a:solidFill>
                        <a:effectLst/>
                        <a:latin typeface="+mj-lt"/>
                        <a:ea typeface="+mj-ea"/>
                        <a:cs typeface="B Titr" pitchFamily="2" charset="-78"/>
                      </a:endParaRPr>
                    </a:p>
                  </a:txBody>
                  <a:tcPr marL="91458" marR="91458" marT="45658" marB="45658" anchor="ctr"/>
                </a:tc>
                <a:tc>
                  <a:txBody>
                    <a:bodyPr/>
                    <a:lstStyle/>
                    <a:p>
                      <a:pPr algn="ctr" rtl="1"/>
                      <a:r>
                        <a:rPr lang="fa-IR" dirty="0" smtClean="0">
                          <a:cs typeface="B Titr" pitchFamily="2" charset="-78"/>
                        </a:rPr>
                        <a:t>مدیریت</a:t>
                      </a:r>
                      <a:r>
                        <a:rPr lang="fa-IR" baseline="0" dirty="0" smtClean="0">
                          <a:cs typeface="B Titr" pitchFamily="2" charset="-78"/>
                        </a:rPr>
                        <a:t> و کارآفرینی</a:t>
                      </a:r>
                      <a:endParaRPr lang="fa-IR" dirty="0">
                        <a:cs typeface="B Titr" pitchFamily="2" charset="-78"/>
                      </a:endParaRPr>
                    </a:p>
                  </a:txBody>
                  <a:tcPr anchor="ctr"/>
                </a:tc>
                <a:extLst>
                  <a:ext uri="{0D108BD9-81ED-4DB2-BD59-A6C34878D82A}">
                    <a16:rowId xmlns:a16="http://schemas.microsoft.com/office/drawing/2014/main" val="10001"/>
                  </a:ext>
                </a:extLst>
              </a:tr>
              <a:tr h="370840">
                <a:tc>
                  <a:txBody>
                    <a:bodyPr/>
                    <a:lstStyle/>
                    <a:p>
                      <a:pPr algn="ctr">
                        <a:lnSpc>
                          <a:spcPct val="200000"/>
                        </a:lnSpc>
                      </a:pPr>
                      <a:r>
                        <a:rPr lang="fa-IR" sz="1800" kern="1200" spc="0" baseline="0" dirty="0" smtClean="0">
                          <a:ln>
                            <a:noFill/>
                          </a:ln>
                          <a:effectLst/>
                          <a:cs typeface="B Titr" pitchFamily="2" charset="-78"/>
                        </a:rPr>
                        <a:t>مقطع تحصیلی</a:t>
                      </a:r>
                      <a:endParaRPr lang="en-US" sz="1800" b="1" kern="1200" spc="0" baseline="0" dirty="0">
                        <a:ln>
                          <a:noFill/>
                        </a:ln>
                        <a:solidFill>
                          <a:srgbClr val="FF0000"/>
                        </a:solidFill>
                        <a:effectLst/>
                        <a:latin typeface="+mj-lt"/>
                        <a:ea typeface="+mj-ea"/>
                        <a:cs typeface="B Titr" pitchFamily="2" charset="-78"/>
                      </a:endParaRPr>
                    </a:p>
                  </a:txBody>
                  <a:tcPr marL="91458" marR="91458" marT="45658" marB="45658" anchor="ctr"/>
                </a:tc>
                <a:tc>
                  <a:txBody>
                    <a:bodyPr/>
                    <a:lstStyle/>
                    <a:p>
                      <a:pPr algn="ctr" rtl="1"/>
                      <a:r>
                        <a:rPr lang="fa-IR" dirty="0" smtClean="0">
                          <a:cs typeface="B Titr" pitchFamily="2" charset="-78"/>
                        </a:rPr>
                        <a:t>دکتری</a:t>
                      </a:r>
                      <a:endParaRPr lang="fa-IR" dirty="0">
                        <a:cs typeface="B Titr" pitchFamily="2" charset="-78"/>
                      </a:endParaRPr>
                    </a:p>
                  </a:txBody>
                  <a:tcPr anchor="ctr"/>
                </a:tc>
                <a:extLst>
                  <a:ext uri="{0D108BD9-81ED-4DB2-BD59-A6C34878D82A}">
                    <a16:rowId xmlns:a16="http://schemas.microsoft.com/office/drawing/2014/main" val="10002"/>
                  </a:ext>
                </a:extLst>
              </a:tr>
            </a:tbl>
          </a:graphicData>
        </a:graphic>
      </p:graphicFrame>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149080"/>
            <a:ext cx="3489560" cy="2689869"/>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2132856"/>
            <a:ext cx="1296144" cy="1799434"/>
          </a:xfrm>
          <a:prstGeom prst="rect">
            <a:avLst/>
          </a:prstGeom>
        </p:spPr>
      </p:pic>
    </p:spTree>
    <p:extLst>
      <p:ext uri="{BB962C8B-B14F-4D97-AF65-F5344CB8AC3E}">
        <p14:creationId xmlns:p14="http://schemas.microsoft.com/office/powerpoint/2010/main" val="4960856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3768" y="548680"/>
            <a:ext cx="5549917" cy="523220"/>
          </a:xfrm>
          <a:prstGeom prst="rect">
            <a:avLst/>
          </a:prstGeom>
        </p:spPr>
        <p:txBody>
          <a:bodyPr wrap="none">
            <a:spAutoFit/>
          </a:bodyPr>
          <a:lstStyle/>
          <a:p>
            <a:r>
              <a:rPr lang="fa-IR" altLang="fa-IR" sz="2800" dirty="0">
                <a:solidFill>
                  <a:srgbClr val="FF0000"/>
                </a:solidFill>
                <a:cs typeface="B Titr" panose="00000700000000000000" pitchFamily="2" charset="-78"/>
              </a:rPr>
              <a:t>3-3- سوابق اجرایی مدير مركز  نوآوری</a:t>
            </a:r>
            <a:endParaRPr lang="fa-IR"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484784"/>
            <a:ext cx="2200244" cy="1800200"/>
          </a:xfrm>
          <a:prstGeom prst="rect">
            <a:avLst/>
          </a:prstGeom>
        </p:spPr>
      </p:pic>
      <p:sp>
        <p:nvSpPr>
          <p:cNvPr id="2" name="TextBox 1"/>
          <p:cNvSpPr txBox="1"/>
          <p:nvPr/>
        </p:nvSpPr>
        <p:spPr>
          <a:xfrm>
            <a:off x="2003142" y="1844824"/>
            <a:ext cx="5993949" cy="2846933"/>
          </a:xfrm>
          <a:prstGeom prst="rect">
            <a:avLst/>
          </a:prstGeom>
          <a:noFill/>
        </p:spPr>
        <p:txBody>
          <a:bodyPr wrap="none" rtlCol="1">
            <a:spAutoFit/>
          </a:bodyPr>
          <a:lstStyle/>
          <a:p>
            <a:pPr marL="342900" indent="-342900">
              <a:buAutoNum type="arabicParenR"/>
            </a:pPr>
            <a:r>
              <a:rPr lang="fa-IR" sz="2200" dirty="0" smtClean="0">
                <a:cs typeface="B Nazanin" pitchFamily="2" charset="-78"/>
              </a:rPr>
              <a:t>دبیر انجمن علمی – دانشجویی کارآفرینی دانشگاه تهران</a:t>
            </a:r>
          </a:p>
          <a:p>
            <a:pPr marL="342900" indent="-342900">
              <a:buAutoNum type="arabicParenR"/>
            </a:pPr>
            <a:r>
              <a:rPr lang="fa-IR" sz="2200" dirty="0" smtClean="0">
                <a:cs typeface="B Nazanin" pitchFamily="2" charset="-78"/>
              </a:rPr>
              <a:t>دبیر کمیته علمی همایش های مختلف ملی</a:t>
            </a:r>
          </a:p>
          <a:p>
            <a:pPr marL="342900" indent="-342900">
              <a:buAutoNum type="arabicParenR"/>
            </a:pPr>
            <a:r>
              <a:rPr lang="fa-IR" sz="2200" dirty="0" smtClean="0">
                <a:cs typeface="B Nazanin" pitchFamily="2" charset="-78"/>
              </a:rPr>
              <a:t>داور محتوایی جشنواره های مختلف وبلاگ نویسی</a:t>
            </a:r>
          </a:p>
          <a:p>
            <a:pPr marL="342900" indent="-342900">
              <a:buAutoNum type="arabicParenR"/>
            </a:pPr>
            <a:r>
              <a:rPr lang="fa-IR" sz="2200" dirty="0" smtClean="0">
                <a:cs typeface="B Nazanin" pitchFamily="2" charset="-78"/>
              </a:rPr>
              <a:t>مدیر گروه آموزشی دانشگاه</a:t>
            </a:r>
          </a:p>
          <a:p>
            <a:pPr marL="342900" indent="-342900">
              <a:buFontTx/>
              <a:buAutoNum type="arabicParenR"/>
            </a:pPr>
            <a:r>
              <a:rPr lang="fa-IR" sz="2200" dirty="0" smtClean="0">
                <a:cs typeface="B Nazanin" pitchFamily="2" charset="-78"/>
              </a:rPr>
              <a:t>معاون آموزشی و پژوهشی مرکز علمی کاربردی شهرداری ورامین</a:t>
            </a:r>
          </a:p>
          <a:p>
            <a:pPr marL="342900" indent="-342900">
              <a:buAutoNum type="arabicParenR"/>
            </a:pPr>
            <a:r>
              <a:rPr lang="fa-IR" sz="2200" dirty="0" smtClean="0">
                <a:cs typeface="B Nazanin" pitchFamily="2" charset="-78"/>
              </a:rPr>
              <a:t>معاون آموزشی و پژوهشی مرکز علمی کاربردی اریکه پرسپولیس</a:t>
            </a:r>
          </a:p>
          <a:p>
            <a:pPr marL="342900" indent="-342900">
              <a:buAutoNum type="arabicParenR"/>
            </a:pPr>
            <a:r>
              <a:rPr lang="fa-IR" sz="2200" dirty="0" smtClean="0">
                <a:cs typeface="B Nazanin" pitchFamily="2" charset="-78"/>
              </a:rPr>
              <a:t>مجری برنامه های رادیویی و تلویزیونی</a:t>
            </a:r>
          </a:p>
          <a:p>
            <a:pPr marL="342900" indent="-342900">
              <a:buAutoNum type="arabicParenR"/>
            </a:pPr>
            <a:endParaRPr lang="fa-IR" sz="2500" dirty="0">
              <a:cs typeface="B Nazanin" pitchFamily="2" charset="-78"/>
            </a:endParaRPr>
          </a:p>
        </p:txBody>
      </p:sp>
    </p:spTree>
    <p:extLst>
      <p:ext uri="{BB962C8B-B14F-4D97-AF65-F5344CB8AC3E}">
        <p14:creationId xmlns:p14="http://schemas.microsoft.com/office/powerpoint/2010/main" val="838792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476672"/>
            <a:ext cx="7704856" cy="1092607"/>
          </a:xfrm>
          <a:prstGeom prst="rect">
            <a:avLst/>
          </a:prstGeom>
        </p:spPr>
        <p:txBody>
          <a:bodyPr wrap="square">
            <a:spAutoFit/>
          </a:bodyPr>
          <a:lstStyle/>
          <a:p>
            <a:pPr>
              <a:spcBef>
                <a:spcPts val="600"/>
              </a:spcBef>
              <a:buClr>
                <a:schemeClr val="accent2"/>
              </a:buClr>
              <a:buSzPct val="85000"/>
              <a:defRPr/>
            </a:pPr>
            <a:r>
              <a:rPr lang="fa-IR" sz="3200" dirty="0">
                <a:solidFill>
                  <a:srgbClr val="FF0000"/>
                </a:solidFill>
                <a:cs typeface="B Titr" panose="00000700000000000000" pitchFamily="2" charset="-78"/>
              </a:rPr>
              <a:t>3-4- </a:t>
            </a:r>
            <a:r>
              <a:rPr lang="fa-IR" sz="2800" dirty="0">
                <a:solidFill>
                  <a:srgbClr val="FF0000"/>
                </a:solidFill>
                <a:cs typeface="B Titr" panose="00000700000000000000" pitchFamily="2" charset="-78"/>
              </a:rPr>
              <a:t>مشخصات همكاران اصلی در ستاد مرکز </a:t>
            </a:r>
            <a:r>
              <a:rPr lang="fa-IR" sz="2800" dirty="0" smtClean="0">
                <a:solidFill>
                  <a:srgbClr val="FF0000"/>
                </a:solidFill>
                <a:cs typeface="B Titr" panose="00000700000000000000" pitchFamily="2" charset="-78"/>
              </a:rPr>
              <a:t>نوآوری</a:t>
            </a:r>
          </a:p>
          <a:p>
            <a:pPr>
              <a:spcBef>
                <a:spcPts val="600"/>
              </a:spcBef>
              <a:buClr>
                <a:schemeClr val="accent2"/>
              </a:buClr>
              <a:buSzPct val="85000"/>
              <a:defRPr/>
            </a:pPr>
            <a:r>
              <a:rPr lang="fa-IR" sz="2800" dirty="0" smtClean="0">
                <a:solidFill>
                  <a:srgbClr val="FF0000"/>
                </a:solidFill>
                <a:cs typeface="B Titr" panose="00000700000000000000" pitchFamily="2" charset="-78"/>
              </a:rPr>
              <a:t> </a:t>
            </a:r>
            <a:endParaRPr lang="fa-IR" sz="2800" dirty="0">
              <a:solidFill>
                <a:srgbClr val="FF0000"/>
              </a:solidFill>
              <a:cs typeface="B Titr" panose="00000700000000000000"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1000158614"/>
              </p:ext>
            </p:extLst>
          </p:nvPr>
        </p:nvGraphicFramePr>
        <p:xfrm>
          <a:off x="899592" y="1705600"/>
          <a:ext cx="6565926" cy="2590800"/>
        </p:xfrm>
        <a:graphic>
          <a:graphicData uri="http://schemas.openxmlformats.org/drawingml/2006/table">
            <a:tbl>
              <a:tblPr rtl="1" firstRow="1" bandRow="1">
                <a:tableStyleId>{5C22544A-7EE6-4342-B048-85BDC9FD1C3A}</a:tableStyleId>
              </a:tblPr>
              <a:tblGrid>
                <a:gridCol w="638522">
                  <a:extLst>
                    <a:ext uri="{9D8B030D-6E8A-4147-A177-3AD203B41FA5}">
                      <a16:colId xmlns:a16="http://schemas.microsoft.com/office/drawing/2014/main" val="20000"/>
                    </a:ext>
                  </a:extLst>
                </a:gridCol>
                <a:gridCol w="1193032">
                  <a:extLst>
                    <a:ext uri="{9D8B030D-6E8A-4147-A177-3AD203B41FA5}">
                      <a16:colId xmlns:a16="http://schemas.microsoft.com/office/drawing/2014/main" val="20001"/>
                    </a:ext>
                  </a:extLst>
                </a:gridCol>
                <a:gridCol w="973088">
                  <a:extLst>
                    <a:ext uri="{9D8B030D-6E8A-4147-A177-3AD203B41FA5}">
                      <a16:colId xmlns:a16="http://schemas.microsoft.com/office/drawing/2014/main" val="20002"/>
                    </a:ext>
                  </a:extLst>
                </a:gridCol>
                <a:gridCol w="1011188">
                  <a:extLst>
                    <a:ext uri="{9D8B030D-6E8A-4147-A177-3AD203B41FA5}">
                      <a16:colId xmlns:a16="http://schemas.microsoft.com/office/drawing/2014/main" val="20003"/>
                    </a:ext>
                  </a:extLst>
                </a:gridCol>
                <a:gridCol w="1167780">
                  <a:extLst>
                    <a:ext uri="{9D8B030D-6E8A-4147-A177-3AD203B41FA5}">
                      <a16:colId xmlns:a16="http://schemas.microsoft.com/office/drawing/2014/main" val="20004"/>
                    </a:ext>
                  </a:extLst>
                </a:gridCol>
                <a:gridCol w="1582316">
                  <a:extLst>
                    <a:ext uri="{9D8B030D-6E8A-4147-A177-3AD203B41FA5}">
                      <a16:colId xmlns:a16="http://schemas.microsoft.com/office/drawing/2014/main" val="20005"/>
                    </a:ext>
                  </a:extLst>
                </a:gridCol>
              </a:tblGrid>
              <a:tr h="370840">
                <a:tc>
                  <a:txBody>
                    <a:bodyPr/>
                    <a:lstStyle/>
                    <a:p>
                      <a:pPr algn="ctr" rtl="1"/>
                      <a:r>
                        <a:rPr lang="fa-IR" sz="1400" dirty="0" smtClean="0">
                          <a:cs typeface="B Titr" pitchFamily="2" charset="-78"/>
                        </a:rPr>
                        <a:t>ردیف</a:t>
                      </a:r>
                      <a:endParaRPr lang="fa-IR" sz="1400" dirty="0">
                        <a:cs typeface="B Titr" pitchFamily="2" charset="-78"/>
                      </a:endParaRPr>
                    </a:p>
                  </a:txBody>
                  <a:tcPr/>
                </a:tc>
                <a:tc>
                  <a:txBody>
                    <a:bodyPr/>
                    <a:lstStyle/>
                    <a:p>
                      <a:pPr algn="ctr" rtl="1"/>
                      <a:r>
                        <a:rPr lang="fa-IR" sz="1400" dirty="0" smtClean="0">
                          <a:cs typeface="B Titr" pitchFamily="2" charset="-78"/>
                        </a:rPr>
                        <a:t>نام ونام خانوادگی</a:t>
                      </a:r>
                      <a:endParaRPr lang="fa-IR" sz="1400" dirty="0">
                        <a:cs typeface="B Titr" pitchFamily="2" charset="-78"/>
                      </a:endParaRPr>
                    </a:p>
                  </a:txBody>
                  <a:tcPr/>
                </a:tc>
                <a:tc>
                  <a:txBody>
                    <a:bodyPr/>
                    <a:lstStyle/>
                    <a:p>
                      <a:pPr algn="ctr" rtl="1"/>
                      <a:r>
                        <a:rPr lang="fa-IR" sz="1400" dirty="0" smtClean="0">
                          <a:cs typeface="B Titr" pitchFamily="2" charset="-78"/>
                        </a:rPr>
                        <a:t>زمینه تخصصی</a:t>
                      </a:r>
                      <a:endParaRPr lang="fa-IR" sz="1400" dirty="0">
                        <a:cs typeface="B Titr" pitchFamily="2" charset="-78"/>
                      </a:endParaRPr>
                    </a:p>
                  </a:txBody>
                  <a:tcPr/>
                </a:tc>
                <a:tc>
                  <a:txBody>
                    <a:bodyPr/>
                    <a:lstStyle/>
                    <a:p>
                      <a:pPr algn="ctr" rtl="1"/>
                      <a:r>
                        <a:rPr lang="fa-IR" sz="1400" dirty="0" smtClean="0">
                          <a:cs typeface="B Titr" pitchFamily="2" charset="-78"/>
                        </a:rPr>
                        <a:t>مدرک تحصیلی</a:t>
                      </a:r>
                      <a:endParaRPr lang="fa-IR" sz="1400" dirty="0">
                        <a:cs typeface="B Titr" pitchFamily="2" charset="-78"/>
                      </a:endParaRPr>
                    </a:p>
                  </a:txBody>
                  <a:tcPr/>
                </a:tc>
                <a:tc>
                  <a:txBody>
                    <a:bodyPr/>
                    <a:lstStyle/>
                    <a:p>
                      <a:pPr algn="ctr" rtl="1"/>
                      <a:r>
                        <a:rPr lang="fa-IR" sz="1400" dirty="0" smtClean="0">
                          <a:cs typeface="B Titr" pitchFamily="2" charset="-78"/>
                        </a:rPr>
                        <a:t>میزان سابقه اجرایی</a:t>
                      </a:r>
                      <a:endParaRPr lang="fa-IR" sz="1400" dirty="0">
                        <a:cs typeface="B Titr" pitchFamily="2" charset="-78"/>
                      </a:endParaRPr>
                    </a:p>
                  </a:txBody>
                  <a:tcPr/>
                </a:tc>
                <a:tc>
                  <a:txBody>
                    <a:bodyPr/>
                    <a:lstStyle/>
                    <a:p>
                      <a:pPr algn="ctr" rtl="1"/>
                      <a:r>
                        <a:rPr lang="fa-IR" sz="1400" dirty="0" smtClean="0">
                          <a:cs typeface="B Titr" pitchFamily="2" charset="-78"/>
                        </a:rPr>
                        <a:t>مسئولیت در مرکز نوآوری</a:t>
                      </a:r>
                      <a:endParaRPr lang="fa-IR" sz="1400" dirty="0">
                        <a:cs typeface="B Titr" pitchFamily="2" charset="-78"/>
                      </a:endParaRPr>
                    </a:p>
                  </a:txBody>
                  <a:tcPr/>
                </a:tc>
                <a:extLst>
                  <a:ext uri="{0D108BD9-81ED-4DB2-BD59-A6C34878D82A}">
                    <a16:rowId xmlns:a16="http://schemas.microsoft.com/office/drawing/2014/main" val="10000"/>
                  </a:ext>
                </a:extLst>
              </a:tr>
              <a:tr h="370840">
                <a:tc>
                  <a:txBody>
                    <a:bodyPr/>
                    <a:lstStyle/>
                    <a:p>
                      <a:pPr algn="ctr" rtl="1"/>
                      <a:r>
                        <a:rPr lang="fa-IR" sz="1400" dirty="0" smtClean="0">
                          <a:cs typeface="B Nazanin" pitchFamily="2" charset="-78"/>
                        </a:rPr>
                        <a:t>1</a:t>
                      </a:r>
                      <a:endParaRPr lang="fa-IR" sz="1400" dirty="0">
                        <a:cs typeface="B Nazanin" pitchFamily="2" charset="-78"/>
                      </a:endParaRPr>
                    </a:p>
                  </a:txBody>
                  <a:tcPr/>
                </a:tc>
                <a:tc>
                  <a:txBody>
                    <a:bodyPr/>
                    <a:lstStyle/>
                    <a:p>
                      <a:pPr algn="ctr" rtl="1"/>
                      <a:r>
                        <a:rPr lang="fa-IR" sz="1400" dirty="0" smtClean="0">
                          <a:cs typeface="B Nazanin" pitchFamily="2" charset="-78"/>
                        </a:rPr>
                        <a:t>داریوش سودی</a:t>
                      </a:r>
                      <a:endParaRPr lang="fa-IR" sz="1400" dirty="0">
                        <a:cs typeface="B Nazanin" pitchFamily="2" charset="-78"/>
                      </a:endParaRPr>
                    </a:p>
                  </a:txBody>
                  <a:tcPr/>
                </a:tc>
                <a:tc>
                  <a:txBody>
                    <a:bodyPr/>
                    <a:lstStyle/>
                    <a:p>
                      <a:pPr algn="ctr" rtl="1"/>
                      <a:r>
                        <a:rPr lang="fa-IR" sz="1400" dirty="0" smtClean="0">
                          <a:cs typeface="B Nazanin" pitchFamily="2" charset="-78"/>
                        </a:rPr>
                        <a:t>توانبخشی</a:t>
                      </a:r>
                      <a:endParaRPr lang="fa-IR" sz="1400" dirty="0">
                        <a:cs typeface="B Nazanin" pitchFamily="2" charset="-78"/>
                      </a:endParaRPr>
                    </a:p>
                  </a:txBody>
                  <a:tcPr/>
                </a:tc>
                <a:tc>
                  <a:txBody>
                    <a:bodyPr/>
                    <a:lstStyle/>
                    <a:p>
                      <a:pPr algn="ctr" rtl="1"/>
                      <a:r>
                        <a:rPr lang="fa-IR" sz="1400" dirty="0" smtClean="0">
                          <a:cs typeface="B Nazanin" pitchFamily="2" charset="-78"/>
                        </a:rPr>
                        <a:t>کارشناسی</a:t>
                      </a:r>
                      <a:r>
                        <a:rPr lang="fa-IR" sz="1400" baseline="0" dirty="0" smtClean="0">
                          <a:cs typeface="B Nazanin" pitchFamily="2" charset="-78"/>
                        </a:rPr>
                        <a:t> ارشد</a:t>
                      </a:r>
                      <a:endParaRPr lang="fa-IR" sz="1400" dirty="0">
                        <a:cs typeface="B Nazanin" pitchFamily="2" charset="-78"/>
                      </a:endParaRPr>
                    </a:p>
                  </a:txBody>
                  <a:tcPr/>
                </a:tc>
                <a:tc>
                  <a:txBody>
                    <a:bodyPr/>
                    <a:lstStyle/>
                    <a:p>
                      <a:pPr algn="ctr" rtl="1"/>
                      <a:r>
                        <a:rPr lang="fa-IR" sz="1400" dirty="0" smtClean="0">
                          <a:cs typeface="B Nazanin" pitchFamily="2" charset="-78"/>
                        </a:rPr>
                        <a:t>20 سال</a:t>
                      </a:r>
                      <a:endParaRPr lang="fa-IR" sz="1400" dirty="0">
                        <a:cs typeface="B Nazanin" pitchFamily="2" charset="-78"/>
                      </a:endParaRPr>
                    </a:p>
                  </a:txBody>
                  <a:tcPr/>
                </a:tc>
                <a:tc>
                  <a:txBody>
                    <a:bodyPr/>
                    <a:lstStyle/>
                    <a:p>
                      <a:pPr algn="ctr" rtl="1"/>
                      <a:r>
                        <a:rPr lang="fa-IR" sz="1400" dirty="0" smtClean="0">
                          <a:cs typeface="B Nazanin" pitchFamily="2" charset="-78"/>
                        </a:rPr>
                        <a:t>کارشناس مرکز نوآوری</a:t>
                      </a:r>
                      <a:endParaRPr lang="fa-IR" sz="1400" dirty="0">
                        <a:cs typeface="B Nazanin" pitchFamily="2" charset="-78"/>
                      </a:endParaRPr>
                    </a:p>
                  </a:txBody>
                  <a:tcPr/>
                </a:tc>
                <a:extLst>
                  <a:ext uri="{0D108BD9-81ED-4DB2-BD59-A6C34878D82A}">
                    <a16:rowId xmlns:a16="http://schemas.microsoft.com/office/drawing/2014/main" val="10001"/>
                  </a:ext>
                </a:extLst>
              </a:tr>
              <a:tr h="370840">
                <a:tc>
                  <a:txBody>
                    <a:bodyPr/>
                    <a:lstStyle/>
                    <a:p>
                      <a:pPr algn="ctr" rtl="1"/>
                      <a:r>
                        <a:rPr lang="fa-IR" sz="1400" dirty="0" smtClean="0">
                          <a:cs typeface="B Nazanin" pitchFamily="2" charset="-78"/>
                        </a:rPr>
                        <a:t>2</a:t>
                      </a:r>
                      <a:endParaRPr lang="fa-IR" sz="1400" dirty="0">
                        <a:cs typeface="B Nazanin" pitchFamily="2" charset="-78"/>
                      </a:endParaRPr>
                    </a:p>
                  </a:txBody>
                  <a:tcPr/>
                </a:tc>
                <a:tc>
                  <a:txBody>
                    <a:bodyPr/>
                    <a:lstStyle/>
                    <a:p>
                      <a:pPr algn="ctr" rtl="1"/>
                      <a:r>
                        <a:rPr lang="fa-IR" sz="1400" dirty="0" smtClean="0">
                          <a:cs typeface="B Nazanin" pitchFamily="2" charset="-78"/>
                        </a:rPr>
                        <a:t>شهرزاد شفیق</a:t>
                      </a:r>
                      <a:endParaRPr lang="fa-IR" sz="1400" dirty="0">
                        <a:cs typeface="B Nazanin" pitchFamily="2" charset="-78"/>
                      </a:endParaRPr>
                    </a:p>
                  </a:txBody>
                  <a:tcPr/>
                </a:tc>
                <a:tc>
                  <a:txBody>
                    <a:bodyPr/>
                    <a:lstStyle/>
                    <a:p>
                      <a:pPr algn="ctr" rtl="1"/>
                      <a:r>
                        <a:rPr lang="fa-IR" sz="1400" dirty="0" smtClean="0">
                          <a:cs typeface="B Nazanin" pitchFamily="2" charset="-78"/>
                        </a:rPr>
                        <a:t>ادبیات</a:t>
                      </a:r>
                      <a:r>
                        <a:rPr lang="fa-IR" sz="1400" baseline="0" dirty="0" smtClean="0">
                          <a:cs typeface="B Nazanin" pitchFamily="2" charset="-78"/>
                        </a:rPr>
                        <a:t> فارسی</a:t>
                      </a:r>
                      <a:endParaRPr lang="fa-IR" sz="1400" dirty="0">
                        <a:cs typeface="B Nazanin"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400" dirty="0" smtClean="0">
                          <a:cs typeface="B Nazanin" pitchFamily="2" charset="-78"/>
                        </a:rPr>
                        <a:t>کارشناسی</a:t>
                      </a:r>
                      <a:r>
                        <a:rPr lang="fa-IR" sz="1400" baseline="0" dirty="0" smtClean="0">
                          <a:cs typeface="B Nazanin" pitchFamily="2" charset="-78"/>
                        </a:rPr>
                        <a:t> ارشد</a:t>
                      </a:r>
                      <a:endParaRPr lang="fa-IR" sz="1400" dirty="0" smtClean="0">
                        <a:cs typeface="B Nazanin" pitchFamily="2" charset="-78"/>
                      </a:endParaRPr>
                    </a:p>
                  </a:txBody>
                  <a:tcPr/>
                </a:tc>
                <a:tc>
                  <a:txBody>
                    <a:bodyPr/>
                    <a:lstStyle/>
                    <a:p>
                      <a:pPr algn="ctr" rtl="1"/>
                      <a:r>
                        <a:rPr lang="fa-IR" sz="1400" dirty="0" smtClean="0">
                          <a:cs typeface="B Nazanin" pitchFamily="2" charset="-78"/>
                        </a:rPr>
                        <a:t>15 سال</a:t>
                      </a:r>
                      <a:endParaRPr lang="fa-IR" sz="1400" dirty="0">
                        <a:cs typeface="B Nazanin" pitchFamily="2" charset="-78"/>
                      </a:endParaRPr>
                    </a:p>
                  </a:txBody>
                  <a:tcPr/>
                </a:tc>
                <a:tc>
                  <a:txBody>
                    <a:bodyPr/>
                    <a:lstStyle/>
                    <a:p>
                      <a:pPr algn="ctr" rtl="1"/>
                      <a:r>
                        <a:rPr lang="fa-IR" sz="1400" dirty="0" smtClean="0">
                          <a:cs typeface="B Nazanin" pitchFamily="2" charset="-78"/>
                        </a:rPr>
                        <a:t>کارشناس مرکز نوآوری</a:t>
                      </a:r>
                      <a:endParaRPr lang="fa-IR" sz="1400" dirty="0">
                        <a:cs typeface="B Nazanin" pitchFamily="2" charset="-78"/>
                      </a:endParaRPr>
                    </a:p>
                  </a:txBody>
                  <a:tcPr/>
                </a:tc>
                <a:extLst>
                  <a:ext uri="{0D108BD9-81ED-4DB2-BD59-A6C34878D82A}">
                    <a16:rowId xmlns:a16="http://schemas.microsoft.com/office/drawing/2014/main" val="10002"/>
                  </a:ext>
                </a:extLst>
              </a:tr>
              <a:tr h="370840">
                <a:tc>
                  <a:txBody>
                    <a:bodyPr/>
                    <a:lstStyle/>
                    <a:p>
                      <a:pPr algn="ctr" rtl="1"/>
                      <a:r>
                        <a:rPr lang="fa-IR" sz="1400" dirty="0" smtClean="0">
                          <a:cs typeface="B Nazanin" pitchFamily="2" charset="-78"/>
                        </a:rPr>
                        <a:t>3</a:t>
                      </a:r>
                      <a:endParaRPr lang="fa-IR" sz="1400" dirty="0">
                        <a:cs typeface="B Nazanin" pitchFamily="2" charset="-78"/>
                      </a:endParaRPr>
                    </a:p>
                  </a:txBody>
                  <a:tcPr/>
                </a:tc>
                <a:tc>
                  <a:txBody>
                    <a:bodyPr/>
                    <a:lstStyle/>
                    <a:p>
                      <a:pPr algn="ctr" rtl="1"/>
                      <a:r>
                        <a:rPr lang="fa-IR" sz="1400" dirty="0" smtClean="0">
                          <a:cs typeface="B Nazanin" pitchFamily="2" charset="-78"/>
                        </a:rPr>
                        <a:t>حسین ملایری</a:t>
                      </a:r>
                      <a:endParaRPr lang="fa-IR" sz="1400" dirty="0">
                        <a:cs typeface="B Nazanin" pitchFamily="2" charset="-78"/>
                      </a:endParaRPr>
                    </a:p>
                  </a:txBody>
                  <a:tcPr/>
                </a:tc>
                <a:tc>
                  <a:txBody>
                    <a:bodyPr/>
                    <a:lstStyle/>
                    <a:p>
                      <a:pPr algn="ctr" rtl="1"/>
                      <a:r>
                        <a:rPr lang="fa-IR" sz="1400" dirty="0" smtClean="0">
                          <a:cs typeface="B Nazanin" pitchFamily="2" charset="-78"/>
                        </a:rPr>
                        <a:t>ارتباطات</a:t>
                      </a:r>
                      <a:endParaRPr lang="fa-IR" sz="1400" dirty="0">
                        <a:cs typeface="B Nazanin" pitchFamily="2" charset="-78"/>
                      </a:endParaRPr>
                    </a:p>
                  </a:txBody>
                  <a:tcPr/>
                </a:tc>
                <a:tc>
                  <a:txBody>
                    <a:bodyPr/>
                    <a:lstStyle/>
                    <a:p>
                      <a:pPr algn="ctr" rtl="1"/>
                      <a:r>
                        <a:rPr lang="fa-IR" sz="1400" dirty="0" smtClean="0">
                          <a:cs typeface="B Nazanin" pitchFamily="2" charset="-78"/>
                        </a:rPr>
                        <a:t>کارشناسی ارشد</a:t>
                      </a:r>
                      <a:endParaRPr lang="fa-IR" sz="1400" dirty="0">
                        <a:cs typeface="B Nazanin" pitchFamily="2" charset="-78"/>
                      </a:endParaRPr>
                    </a:p>
                  </a:txBody>
                  <a:tcPr/>
                </a:tc>
                <a:tc>
                  <a:txBody>
                    <a:bodyPr/>
                    <a:lstStyle/>
                    <a:p>
                      <a:pPr algn="ctr" rtl="1"/>
                      <a:r>
                        <a:rPr lang="fa-IR" sz="1400" dirty="0" smtClean="0">
                          <a:cs typeface="B Nazanin" pitchFamily="2" charset="-78"/>
                        </a:rPr>
                        <a:t>12 سال</a:t>
                      </a:r>
                      <a:endParaRPr lang="fa-IR" sz="1400" dirty="0">
                        <a:cs typeface="B Nazanin" pitchFamily="2" charset="-78"/>
                      </a:endParaRPr>
                    </a:p>
                  </a:txBody>
                  <a:tcPr/>
                </a:tc>
                <a:tc>
                  <a:txBody>
                    <a:bodyPr/>
                    <a:lstStyle/>
                    <a:p>
                      <a:pPr algn="ctr" rtl="1"/>
                      <a:r>
                        <a:rPr lang="fa-IR" sz="1400" smtClean="0">
                          <a:cs typeface="B Nazanin" pitchFamily="2" charset="-78"/>
                        </a:rPr>
                        <a:t>کارشناس مرکز نوآوری</a:t>
                      </a:r>
                      <a:endParaRPr lang="fa-IR" sz="1400" dirty="0">
                        <a:cs typeface="B Nazanin" pitchFamily="2" charset="-78"/>
                      </a:endParaRPr>
                    </a:p>
                  </a:txBody>
                  <a:tcPr/>
                </a:tc>
                <a:extLst>
                  <a:ext uri="{0D108BD9-81ED-4DB2-BD59-A6C34878D82A}">
                    <a16:rowId xmlns:a16="http://schemas.microsoft.com/office/drawing/2014/main" val="10003"/>
                  </a:ext>
                </a:extLst>
              </a:tr>
              <a:tr h="370840">
                <a:tc>
                  <a:txBody>
                    <a:bodyPr/>
                    <a:lstStyle/>
                    <a:p>
                      <a:pPr algn="ctr" rtl="1"/>
                      <a:r>
                        <a:rPr lang="fa-IR" sz="1400" dirty="0" smtClean="0">
                          <a:cs typeface="B Nazanin" pitchFamily="2" charset="-78"/>
                        </a:rPr>
                        <a:t>4</a:t>
                      </a:r>
                      <a:endParaRPr lang="fa-IR" sz="1400" dirty="0">
                        <a:cs typeface="B Nazanin" pitchFamily="2" charset="-78"/>
                      </a:endParaRPr>
                    </a:p>
                  </a:txBody>
                  <a:tcPr/>
                </a:tc>
                <a:tc>
                  <a:txBody>
                    <a:bodyPr/>
                    <a:lstStyle/>
                    <a:p>
                      <a:pPr algn="ctr" rtl="1"/>
                      <a:r>
                        <a:rPr lang="fa-IR" sz="1400" dirty="0" smtClean="0">
                          <a:cs typeface="B Nazanin" pitchFamily="2" charset="-78"/>
                        </a:rPr>
                        <a:t>مریم</a:t>
                      </a:r>
                      <a:r>
                        <a:rPr lang="fa-IR" sz="1400" baseline="0" dirty="0" smtClean="0">
                          <a:cs typeface="B Nazanin" pitchFamily="2" charset="-78"/>
                        </a:rPr>
                        <a:t> اله دادیان</a:t>
                      </a:r>
                      <a:endParaRPr lang="fa-IR" sz="1400" dirty="0">
                        <a:cs typeface="B Nazanin" pitchFamily="2" charset="-78"/>
                      </a:endParaRPr>
                    </a:p>
                  </a:txBody>
                  <a:tcPr/>
                </a:tc>
                <a:tc>
                  <a:txBody>
                    <a:bodyPr/>
                    <a:lstStyle/>
                    <a:p>
                      <a:pPr algn="ctr" rtl="1"/>
                      <a:r>
                        <a:rPr lang="fa-IR" sz="1400" dirty="0" smtClean="0">
                          <a:cs typeface="B Nazanin" pitchFamily="2" charset="-78"/>
                        </a:rPr>
                        <a:t>مدیریت فرهنگی</a:t>
                      </a:r>
                      <a:endParaRPr lang="fa-IR" sz="1400" dirty="0">
                        <a:cs typeface="B Nazanin" pitchFamily="2" charset="-78"/>
                      </a:endParaRPr>
                    </a:p>
                  </a:txBody>
                  <a:tcPr/>
                </a:tc>
                <a:tc>
                  <a:txBody>
                    <a:bodyPr/>
                    <a:lstStyle/>
                    <a:p>
                      <a:pPr algn="ctr" rtl="1"/>
                      <a:r>
                        <a:rPr lang="fa-IR" sz="1400" dirty="0" smtClean="0">
                          <a:cs typeface="B Nazanin" pitchFamily="2" charset="-78"/>
                        </a:rPr>
                        <a:t>دکتری</a:t>
                      </a:r>
                      <a:endParaRPr lang="fa-IR" sz="1400" dirty="0">
                        <a:cs typeface="B Nazanin" pitchFamily="2" charset="-78"/>
                      </a:endParaRPr>
                    </a:p>
                  </a:txBody>
                  <a:tcPr/>
                </a:tc>
                <a:tc>
                  <a:txBody>
                    <a:bodyPr/>
                    <a:lstStyle/>
                    <a:p>
                      <a:pPr algn="ctr" rtl="1"/>
                      <a:r>
                        <a:rPr lang="fa-IR" sz="1400" dirty="0" smtClean="0">
                          <a:cs typeface="B Nazanin" pitchFamily="2" charset="-78"/>
                        </a:rPr>
                        <a:t>7 سال</a:t>
                      </a:r>
                      <a:endParaRPr lang="fa-IR" sz="1400" dirty="0">
                        <a:cs typeface="B Nazanin" pitchFamily="2" charset="-78"/>
                      </a:endParaRPr>
                    </a:p>
                  </a:txBody>
                  <a:tcPr/>
                </a:tc>
                <a:tc>
                  <a:txBody>
                    <a:bodyPr/>
                    <a:lstStyle/>
                    <a:p>
                      <a:pPr algn="ctr" rtl="1"/>
                      <a:r>
                        <a:rPr lang="fa-IR" sz="1400" dirty="0" smtClean="0">
                          <a:cs typeface="B Nazanin" pitchFamily="2" charset="-78"/>
                        </a:rPr>
                        <a:t>کارشناس مرکز نوآوری</a:t>
                      </a:r>
                      <a:endParaRPr lang="fa-IR" sz="1400" dirty="0">
                        <a:cs typeface="B Nazanin" pitchFamily="2" charset="-78"/>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711319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63088042"/>
              </p:ext>
            </p:extLst>
          </p:nvPr>
        </p:nvGraphicFramePr>
        <p:xfrm>
          <a:off x="541819" y="1600200"/>
          <a:ext cx="7535381" cy="4961100"/>
        </p:xfrm>
        <a:graphic>
          <a:graphicData uri="http://schemas.openxmlformats.org/drawingml/2006/table">
            <a:tbl>
              <a:tblPr rtl="1" firstRow="1" bandRow="1">
                <a:tableStyleId>{BDBED569-4797-4DF1-A0F4-6AAB3CD982D8}</a:tableStyleId>
              </a:tblPr>
              <a:tblGrid>
                <a:gridCol w="1478597">
                  <a:extLst>
                    <a:ext uri="{9D8B030D-6E8A-4147-A177-3AD203B41FA5}">
                      <a16:colId xmlns:a16="http://schemas.microsoft.com/office/drawing/2014/main" val="20000"/>
                    </a:ext>
                  </a:extLst>
                </a:gridCol>
                <a:gridCol w="1019607">
                  <a:extLst>
                    <a:ext uri="{9D8B030D-6E8A-4147-A177-3AD203B41FA5}">
                      <a16:colId xmlns:a16="http://schemas.microsoft.com/office/drawing/2014/main" val="20001"/>
                    </a:ext>
                  </a:extLst>
                </a:gridCol>
                <a:gridCol w="1227177">
                  <a:extLst>
                    <a:ext uri="{9D8B030D-6E8A-4147-A177-3AD203B41FA5}">
                      <a16:colId xmlns:a16="http://schemas.microsoft.com/office/drawing/2014/main" val="20002"/>
                    </a:ext>
                  </a:extLst>
                </a:gridCol>
                <a:gridCol w="1270000">
                  <a:extLst>
                    <a:ext uri="{9D8B030D-6E8A-4147-A177-3AD203B41FA5}">
                      <a16:colId xmlns:a16="http://schemas.microsoft.com/office/drawing/2014/main" val="20003"/>
                    </a:ext>
                  </a:extLst>
                </a:gridCol>
                <a:gridCol w="1270000">
                  <a:extLst>
                    <a:ext uri="{9D8B030D-6E8A-4147-A177-3AD203B41FA5}">
                      <a16:colId xmlns:a16="http://schemas.microsoft.com/office/drawing/2014/main" val="20004"/>
                    </a:ext>
                  </a:extLst>
                </a:gridCol>
                <a:gridCol w="1270000">
                  <a:extLst>
                    <a:ext uri="{9D8B030D-6E8A-4147-A177-3AD203B41FA5}">
                      <a16:colId xmlns:a16="http://schemas.microsoft.com/office/drawing/2014/main" val="20005"/>
                    </a:ext>
                  </a:extLst>
                </a:gridCol>
              </a:tblGrid>
              <a:tr h="784853">
                <a:tc rowSpan="2">
                  <a:txBody>
                    <a:bodyPr/>
                    <a:lstStyle/>
                    <a:p>
                      <a:pPr algn="ctr" rtl="0">
                        <a:lnSpc>
                          <a:spcPct val="100000"/>
                        </a:lnSpc>
                        <a:spcAft>
                          <a:spcPts val="1000"/>
                        </a:spcAft>
                      </a:pPr>
                      <a:r>
                        <a:rPr lang="fa-IR" sz="1400" dirty="0">
                          <a:cs typeface="B Titr" pitchFamily="2" charset="-78"/>
                        </a:rPr>
                        <a:t>نام و نام </a:t>
                      </a:r>
                      <a:r>
                        <a:rPr lang="fa-IR" sz="1400" b="0" dirty="0">
                          <a:cs typeface="B Titr" pitchFamily="2" charset="-78"/>
                        </a:rPr>
                        <a:t>خانوادگی</a:t>
                      </a:r>
                      <a:endParaRPr lang="en-US" sz="1400" b="0" dirty="0">
                        <a:solidFill>
                          <a:srgbClr val="FF0000"/>
                        </a:solidFill>
                        <a:cs typeface="B Titr" pitchFamily="2" charset="-78"/>
                      </a:endParaRPr>
                    </a:p>
                  </a:txBody>
                  <a:tcPr marL="68580" marR="68580" marT="0" marB="0" anchor="ctr"/>
                </a:tc>
                <a:tc rowSpan="2">
                  <a:txBody>
                    <a:bodyPr/>
                    <a:lstStyle/>
                    <a:p>
                      <a:pPr algn="ctr" rtl="0">
                        <a:lnSpc>
                          <a:spcPct val="100000"/>
                        </a:lnSpc>
                        <a:spcAft>
                          <a:spcPts val="1000"/>
                        </a:spcAft>
                      </a:pPr>
                      <a:r>
                        <a:rPr lang="fa-IR" sz="1400" dirty="0">
                          <a:cs typeface="B Titr" pitchFamily="2" charset="-78"/>
                        </a:rPr>
                        <a:t>زمینه تخصصی</a:t>
                      </a:r>
                      <a:endParaRPr lang="en-US" sz="1400" b="1" dirty="0">
                        <a:solidFill>
                          <a:srgbClr val="FF0000"/>
                        </a:solidFill>
                        <a:cs typeface="B Titr" pitchFamily="2" charset="-78"/>
                      </a:endParaRPr>
                    </a:p>
                  </a:txBody>
                  <a:tcPr marL="68580" marR="68580" marT="0" marB="0" anchor="ctr"/>
                </a:tc>
                <a:tc rowSpan="2">
                  <a:txBody>
                    <a:bodyPr/>
                    <a:lstStyle/>
                    <a:p>
                      <a:pPr algn="ctr" rtl="0">
                        <a:lnSpc>
                          <a:spcPct val="100000"/>
                        </a:lnSpc>
                        <a:spcAft>
                          <a:spcPts val="1000"/>
                        </a:spcAft>
                      </a:pPr>
                      <a:r>
                        <a:rPr lang="fa-IR" sz="1400" dirty="0">
                          <a:cs typeface="B Titr" pitchFamily="2" charset="-78"/>
                        </a:rPr>
                        <a:t>مدرک تحصیلی</a:t>
                      </a:r>
                      <a:endParaRPr lang="en-US" sz="1400" b="1" dirty="0">
                        <a:solidFill>
                          <a:srgbClr val="FF0000"/>
                        </a:solidFill>
                        <a:cs typeface="B Titr" pitchFamily="2" charset="-78"/>
                      </a:endParaRPr>
                    </a:p>
                  </a:txBody>
                  <a:tcPr marL="68580" marR="68580" marT="0" marB="0" anchor="ctr"/>
                </a:tc>
                <a:tc rowSpan="2">
                  <a:txBody>
                    <a:bodyPr/>
                    <a:lstStyle/>
                    <a:p>
                      <a:pPr algn="ctr" rtl="0">
                        <a:lnSpc>
                          <a:spcPct val="100000"/>
                        </a:lnSpc>
                        <a:spcAft>
                          <a:spcPts val="1000"/>
                        </a:spcAft>
                      </a:pPr>
                      <a:r>
                        <a:rPr lang="fa-IR" sz="1400" dirty="0">
                          <a:cs typeface="B Titr" pitchFamily="2" charset="-78"/>
                        </a:rPr>
                        <a:t>میزان سابقه </a:t>
                      </a:r>
                      <a:r>
                        <a:rPr lang="fa-IR" sz="1400" dirty="0" smtClean="0">
                          <a:cs typeface="B Titr" pitchFamily="2" charset="-78"/>
                        </a:rPr>
                        <a:t>اجرای</a:t>
                      </a:r>
                      <a:endParaRPr lang="en-US" sz="1400" b="1" dirty="0">
                        <a:solidFill>
                          <a:srgbClr val="FF0000"/>
                        </a:solidFill>
                        <a:cs typeface="B Titr" pitchFamily="2" charset="-78"/>
                      </a:endParaRPr>
                    </a:p>
                  </a:txBody>
                  <a:tcPr marL="68580" marR="68580" marT="0" marB="0" anchor="ctr"/>
                </a:tc>
                <a:tc gridSpan="2">
                  <a:txBody>
                    <a:bodyPr/>
                    <a:lstStyle/>
                    <a:p>
                      <a:pPr algn="ctr" rtl="0">
                        <a:lnSpc>
                          <a:spcPct val="115000"/>
                        </a:lnSpc>
                        <a:spcAft>
                          <a:spcPts val="1000"/>
                        </a:spcAft>
                      </a:pPr>
                      <a:r>
                        <a:rPr lang="fa-IR" sz="1400" dirty="0" smtClean="0">
                          <a:effectLst/>
                          <a:cs typeface="B Titr" pitchFamily="2" charset="-78"/>
                        </a:rPr>
                        <a:t>مسئولیت </a:t>
                      </a:r>
                      <a:r>
                        <a:rPr lang="fa-IR" sz="1400" dirty="0">
                          <a:effectLst/>
                          <a:cs typeface="B Titr" pitchFamily="2" charset="-78"/>
                        </a:rPr>
                        <a:t>در مرکز </a:t>
                      </a:r>
                      <a:r>
                        <a:rPr lang="fa-IR" sz="1400" dirty="0" smtClean="0">
                          <a:effectLst/>
                          <a:cs typeface="B Titr" pitchFamily="2" charset="-78"/>
                        </a:rPr>
                        <a:t>رشد/نوآوری</a:t>
                      </a:r>
                      <a:endParaRPr lang="en-US" sz="1400" b="1" dirty="0">
                        <a:solidFill>
                          <a:srgbClr val="FF0000"/>
                        </a:solidFill>
                        <a:effectLst/>
                        <a:latin typeface="Calibri" panose="020F0502020204030204" pitchFamily="34" charset="0"/>
                        <a:ea typeface="Calibri" panose="020F0502020204030204" pitchFamily="34" charset="0"/>
                        <a:cs typeface="B Titr" pitchFamily="2" charset="-78"/>
                      </a:endParaRPr>
                    </a:p>
                  </a:txBody>
                  <a:tcPr marL="68580" marR="68580" marT="0" marB="0" anchor="ctr"/>
                </a:tc>
                <a:tc hMerge="1">
                  <a:txBody>
                    <a:bodyPr/>
                    <a:lstStyle/>
                    <a:p>
                      <a:pPr rtl="1"/>
                      <a:endParaRPr lang="fa-IR"/>
                    </a:p>
                  </a:txBody>
                  <a:tcPr/>
                </a:tc>
                <a:extLst>
                  <a:ext uri="{0D108BD9-81ED-4DB2-BD59-A6C34878D82A}">
                    <a16:rowId xmlns:a16="http://schemas.microsoft.com/office/drawing/2014/main" val="10000"/>
                  </a:ext>
                </a:extLst>
              </a:tr>
              <a:tr h="784853">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a:txBody>
                    <a:bodyPr/>
                    <a:lstStyle/>
                    <a:p>
                      <a:pPr algn="ctr" rtl="0">
                        <a:lnSpc>
                          <a:spcPct val="100000"/>
                        </a:lnSpc>
                        <a:spcAft>
                          <a:spcPts val="1000"/>
                        </a:spcAft>
                      </a:pPr>
                      <a:r>
                        <a:rPr lang="fa-IR" sz="1400" dirty="0" err="1">
                          <a:cs typeface="B Titr" pitchFamily="2" charset="-78"/>
                        </a:rPr>
                        <a:t>مركز</a:t>
                      </a:r>
                      <a:r>
                        <a:rPr lang="fa-IR" sz="1400" dirty="0">
                          <a:cs typeface="B Titr" pitchFamily="2" charset="-78"/>
                        </a:rPr>
                        <a:t> رشد وابسته به </a:t>
                      </a:r>
                      <a:r>
                        <a:rPr lang="fa-IR" sz="1400" dirty="0" err="1">
                          <a:cs typeface="B Titr" pitchFamily="2" charset="-78"/>
                        </a:rPr>
                        <a:t>پارك</a:t>
                      </a:r>
                      <a:endParaRPr lang="en-US" sz="1400" b="1" dirty="0">
                        <a:solidFill>
                          <a:srgbClr val="FF0000"/>
                        </a:solidFill>
                        <a:cs typeface="B Titr" pitchFamily="2" charset="-78"/>
                      </a:endParaRPr>
                    </a:p>
                  </a:txBody>
                  <a:tcPr marL="68580" marR="68580" marT="0" marB="0" anchor="ctr"/>
                </a:tc>
                <a:tc>
                  <a:txBody>
                    <a:bodyPr/>
                    <a:lstStyle/>
                    <a:p>
                      <a:pPr algn="ctr" rtl="0">
                        <a:lnSpc>
                          <a:spcPct val="100000"/>
                        </a:lnSpc>
                        <a:spcAft>
                          <a:spcPts val="1000"/>
                        </a:spcAft>
                      </a:pPr>
                      <a:r>
                        <a:rPr lang="fa-IR" sz="1400" dirty="0" smtClean="0">
                          <a:cs typeface="B Titr" pitchFamily="2" charset="-78"/>
                        </a:rPr>
                        <a:t>مركز رشد/نوآوری</a:t>
                      </a:r>
                    </a:p>
                    <a:p>
                      <a:pPr algn="ctr" rtl="0">
                        <a:lnSpc>
                          <a:spcPct val="100000"/>
                        </a:lnSpc>
                        <a:spcAft>
                          <a:spcPts val="1000"/>
                        </a:spcAft>
                      </a:pPr>
                      <a:r>
                        <a:rPr lang="fa-IR" sz="1400" dirty="0" smtClean="0">
                          <a:cs typeface="B Titr" pitchFamily="2" charset="-78"/>
                        </a:rPr>
                        <a:t> </a:t>
                      </a:r>
                      <a:r>
                        <a:rPr lang="fa-IR" sz="1400" dirty="0">
                          <a:cs typeface="B Titr" pitchFamily="2" charset="-78"/>
                        </a:rPr>
                        <a:t>وابسته به غير پارك</a:t>
                      </a:r>
                      <a:endParaRPr lang="en-US" sz="1400" b="1" dirty="0">
                        <a:solidFill>
                          <a:srgbClr val="FF0000"/>
                        </a:solidFill>
                        <a:cs typeface="B Titr" pitchFamily="2" charset="-78"/>
                      </a:endParaRPr>
                    </a:p>
                  </a:txBody>
                  <a:tcPr marL="68580" marR="68580" marT="0" marB="0"/>
                </a:tc>
                <a:extLst>
                  <a:ext uri="{0D108BD9-81ED-4DB2-BD59-A6C34878D82A}">
                    <a16:rowId xmlns:a16="http://schemas.microsoft.com/office/drawing/2014/main" val="10001"/>
                  </a:ext>
                </a:extLst>
              </a:tr>
              <a:tr h="784853">
                <a:tc>
                  <a:txBody>
                    <a:bodyPr/>
                    <a:lstStyle/>
                    <a:p>
                      <a:pPr algn="ctr" rtl="0">
                        <a:lnSpc>
                          <a:spcPct val="115000"/>
                        </a:lnSpc>
                        <a:spcAft>
                          <a:spcPts val="1000"/>
                        </a:spcAft>
                      </a:pPr>
                      <a:r>
                        <a:rPr lang="fa-IR" sz="1600" dirty="0" smtClean="0">
                          <a:effectLst/>
                          <a:cs typeface="B Nazanin" pitchFamily="2" charset="-78"/>
                        </a:rPr>
                        <a:t>الهه</a:t>
                      </a:r>
                      <a:r>
                        <a:rPr lang="fa-IR" sz="1600" baseline="0" dirty="0" smtClean="0">
                          <a:effectLst/>
                          <a:cs typeface="B Nazanin" pitchFamily="2" charset="-78"/>
                        </a:rPr>
                        <a:t> پیامی</a:t>
                      </a:r>
                      <a:endParaRPr lang="en-US" sz="1600" b="1" dirty="0">
                        <a:solidFill>
                          <a:schemeClr val="tx1"/>
                        </a:solidFill>
                        <a:effectLst/>
                        <a:latin typeface="Calibri" panose="020F0502020204030204" pitchFamily="34" charset="0"/>
                        <a:ea typeface="Calibri" panose="020F0502020204030204" pitchFamily="34" charset="0"/>
                        <a:cs typeface="B Nazanin" pitchFamily="2" charset="-78"/>
                      </a:endParaRPr>
                    </a:p>
                  </a:txBody>
                  <a:tcPr marL="68580" marR="68580" marT="0" marB="0" anchor="ctr"/>
                </a:tc>
                <a:tc>
                  <a:txBody>
                    <a:bodyPr/>
                    <a:lstStyle/>
                    <a:p>
                      <a:pPr algn="ctr" rtl="0">
                        <a:lnSpc>
                          <a:spcPct val="115000"/>
                        </a:lnSpc>
                        <a:spcAft>
                          <a:spcPts val="1000"/>
                        </a:spcAft>
                      </a:pPr>
                      <a:r>
                        <a:rPr lang="fa-IR" sz="1600" dirty="0" smtClean="0">
                          <a:effectLst/>
                          <a:cs typeface="B Nazanin" pitchFamily="2" charset="-78"/>
                        </a:rPr>
                        <a:t>مدیریت و کارآفرینی</a:t>
                      </a:r>
                      <a:endParaRPr lang="en-US" sz="1600" b="1" dirty="0">
                        <a:solidFill>
                          <a:schemeClr val="tx1"/>
                        </a:solidFill>
                        <a:effectLst/>
                        <a:latin typeface="Calibri" panose="020F0502020204030204" pitchFamily="34" charset="0"/>
                        <a:ea typeface="Calibri" panose="020F0502020204030204" pitchFamily="34" charset="0"/>
                        <a:cs typeface="B Nazanin" pitchFamily="2" charset="-78"/>
                      </a:endParaRPr>
                    </a:p>
                  </a:txBody>
                  <a:tcPr marL="68580" marR="68580" marT="0" marB="0" anchor="ctr"/>
                </a:tc>
                <a:tc>
                  <a:txBody>
                    <a:bodyPr/>
                    <a:lstStyle/>
                    <a:p>
                      <a:pPr algn="ctr" rtl="0">
                        <a:lnSpc>
                          <a:spcPct val="115000"/>
                        </a:lnSpc>
                        <a:spcAft>
                          <a:spcPts val="1000"/>
                        </a:spcAft>
                      </a:pPr>
                      <a:r>
                        <a:rPr lang="fa-IR" sz="1600" dirty="0" smtClean="0">
                          <a:effectLst/>
                          <a:cs typeface="B Nazanin" pitchFamily="2" charset="-78"/>
                        </a:rPr>
                        <a:t>دکتری</a:t>
                      </a:r>
                      <a:endParaRPr lang="en-US" sz="1600" b="1" dirty="0">
                        <a:solidFill>
                          <a:schemeClr val="tx1"/>
                        </a:solidFill>
                        <a:effectLst/>
                        <a:latin typeface="Calibri" panose="020F0502020204030204" pitchFamily="34" charset="0"/>
                        <a:ea typeface="Calibri" panose="020F0502020204030204" pitchFamily="34" charset="0"/>
                        <a:cs typeface="B Nazanin" pitchFamily="2" charset="-78"/>
                      </a:endParaRPr>
                    </a:p>
                  </a:txBody>
                  <a:tcPr marL="68580" marR="68580" marT="0" marB="0" anchor="ctr"/>
                </a:tc>
                <a:tc>
                  <a:txBody>
                    <a:bodyPr/>
                    <a:lstStyle/>
                    <a:p>
                      <a:pPr algn="ctr" rtl="0">
                        <a:lnSpc>
                          <a:spcPct val="115000"/>
                        </a:lnSpc>
                        <a:spcAft>
                          <a:spcPts val="1000"/>
                        </a:spcAft>
                      </a:pPr>
                      <a:r>
                        <a:rPr lang="fa-IR" sz="1600" dirty="0" smtClean="0">
                          <a:effectLst/>
                          <a:cs typeface="B Nazanin" pitchFamily="2" charset="-78"/>
                        </a:rPr>
                        <a:t>15</a:t>
                      </a:r>
                      <a:endParaRPr lang="en-US" sz="1600" b="1" dirty="0">
                        <a:solidFill>
                          <a:schemeClr val="tx1"/>
                        </a:solidFill>
                        <a:effectLst/>
                        <a:latin typeface="Calibri" panose="020F0502020204030204" pitchFamily="34" charset="0"/>
                        <a:ea typeface="Calibri" panose="020F0502020204030204" pitchFamily="34" charset="0"/>
                        <a:cs typeface="B Nazanin" pitchFamily="2" charset="-78"/>
                      </a:endParaRPr>
                    </a:p>
                  </a:txBody>
                  <a:tcPr marL="68580" marR="68580" marT="0" marB="0" anchor="ctr"/>
                </a:tc>
                <a:tc>
                  <a:txBody>
                    <a:bodyPr/>
                    <a:lstStyle/>
                    <a:p>
                      <a:pPr algn="ctr" rtl="0">
                        <a:lnSpc>
                          <a:spcPct val="115000"/>
                        </a:lnSpc>
                        <a:spcAft>
                          <a:spcPts val="1000"/>
                        </a:spcAft>
                      </a:pPr>
                      <a:r>
                        <a:rPr lang="fa-IR" sz="1600" dirty="0">
                          <a:effectLst/>
                          <a:cs typeface="B Nazanin" pitchFamily="2" charset="-78"/>
                        </a:rPr>
                        <a:t>-</a:t>
                      </a:r>
                      <a:endParaRPr lang="en-US" sz="1600" b="1" dirty="0">
                        <a:solidFill>
                          <a:schemeClr val="tx1"/>
                        </a:solidFill>
                        <a:effectLst/>
                        <a:latin typeface="Calibri" panose="020F0502020204030204" pitchFamily="34" charset="0"/>
                        <a:ea typeface="Calibri" panose="020F0502020204030204" pitchFamily="34" charset="0"/>
                        <a:cs typeface="B Nazanin" pitchFamily="2" charset="-78"/>
                      </a:endParaRPr>
                    </a:p>
                  </a:txBody>
                  <a:tcPr marL="68580" marR="68580" marT="0" marB="0" anchor="ctr"/>
                </a:tc>
                <a:tc>
                  <a:txBody>
                    <a:bodyPr/>
                    <a:lstStyle/>
                    <a:p>
                      <a:pPr algn="ctr" rtl="0">
                        <a:lnSpc>
                          <a:spcPct val="115000"/>
                        </a:lnSpc>
                        <a:spcAft>
                          <a:spcPts val="1000"/>
                        </a:spcAft>
                      </a:pPr>
                      <a:r>
                        <a:rPr lang="fa-IR" sz="1400" kern="1200" dirty="0" err="1">
                          <a:cs typeface="B Nazanin" pitchFamily="2" charset="-78"/>
                        </a:rPr>
                        <a:t>مدير</a:t>
                      </a:r>
                      <a:endParaRPr lang="en-US" sz="1400" b="1" kern="1200" dirty="0">
                        <a:solidFill>
                          <a:srgbClr val="FF0000"/>
                        </a:solidFill>
                        <a:latin typeface="+mn-lt"/>
                        <a:ea typeface="+mn-ea"/>
                        <a:cs typeface="B Nazanin" pitchFamily="2" charset="-78"/>
                      </a:endParaRPr>
                    </a:p>
                  </a:txBody>
                  <a:tcPr marL="68580" marR="68580" marT="0" marB="0" anchor="ctr"/>
                </a:tc>
                <a:extLst>
                  <a:ext uri="{0D108BD9-81ED-4DB2-BD59-A6C34878D82A}">
                    <a16:rowId xmlns:a16="http://schemas.microsoft.com/office/drawing/2014/main" val="10002"/>
                  </a:ext>
                </a:extLst>
              </a:tr>
              <a:tr h="784853">
                <a:tc>
                  <a:txBody>
                    <a:bodyPr/>
                    <a:lstStyle/>
                    <a:p>
                      <a:pPr algn="ctr" rtl="0">
                        <a:lnSpc>
                          <a:spcPct val="115000"/>
                        </a:lnSpc>
                        <a:spcAft>
                          <a:spcPts val="1000"/>
                        </a:spcAft>
                      </a:pPr>
                      <a:r>
                        <a:rPr lang="fa-IR" sz="1600" dirty="0" smtClean="0">
                          <a:effectLst/>
                          <a:cs typeface="B Nazanin" pitchFamily="2" charset="-78"/>
                        </a:rPr>
                        <a:t>مریم اله دادیان</a:t>
                      </a:r>
                      <a:endParaRPr lang="en-US" sz="1600" b="1" dirty="0">
                        <a:solidFill>
                          <a:schemeClr val="tx1"/>
                        </a:solidFill>
                        <a:effectLst/>
                        <a:latin typeface="Calibri" panose="020F0502020204030204" pitchFamily="34" charset="0"/>
                        <a:ea typeface="Calibri" panose="020F0502020204030204" pitchFamily="34" charset="0"/>
                        <a:cs typeface="B Nazanin" pitchFamily="2" charset="-78"/>
                      </a:endParaRPr>
                    </a:p>
                  </a:txBody>
                  <a:tcPr marL="68580" marR="68580" marT="0" marB="0" anchor="ctr"/>
                </a:tc>
                <a:tc>
                  <a:txBody>
                    <a:bodyPr/>
                    <a:lstStyle/>
                    <a:p>
                      <a:pPr algn="ctr" rtl="0">
                        <a:lnSpc>
                          <a:spcPct val="115000"/>
                        </a:lnSpc>
                        <a:spcAft>
                          <a:spcPts val="1000"/>
                        </a:spcAft>
                      </a:pPr>
                      <a:r>
                        <a:rPr lang="fa-IR" sz="1600" dirty="0" smtClean="0">
                          <a:effectLst/>
                          <a:cs typeface="B Nazanin" pitchFamily="2" charset="-78"/>
                        </a:rPr>
                        <a:t>مدیریت</a:t>
                      </a:r>
                      <a:endParaRPr lang="en-US" sz="1600" b="1" dirty="0">
                        <a:solidFill>
                          <a:schemeClr val="tx1"/>
                        </a:solidFill>
                        <a:effectLst/>
                        <a:latin typeface="Calibri" panose="020F0502020204030204" pitchFamily="34" charset="0"/>
                        <a:ea typeface="Calibri" panose="020F0502020204030204" pitchFamily="34" charset="0"/>
                        <a:cs typeface="B Nazanin" pitchFamily="2" charset="-78"/>
                      </a:endParaRPr>
                    </a:p>
                  </a:txBody>
                  <a:tcPr marL="68580" marR="68580" marT="0" marB="0" anchor="ctr"/>
                </a:tc>
                <a:tc>
                  <a:txBody>
                    <a:bodyPr/>
                    <a:lstStyle/>
                    <a:p>
                      <a:pPr algn="ctr" rtl="0">
                        <a:lnSpc>
                          <a:spcPct val="115000"/>
                        </a:lnSpc>
                        <a:spcAft>
                          <a:spcPts val="1000"/>
                        </a:spcAft>
                      </a:pPr>
                      <a:r>
                        <a:rPr lang="fa-IR" sz="1600" dirty="0" smtClean="0">
                          <a:effectLst/>
                          <a:cs typeface="B Nazanin" pitchFamily="2" charset="-78"/>
                        </a:rPr>
                        <a:t>دکتری</a:t>
                      </a:r>
                      <a:endParaRPr lang="en-US" sz="1600" b="1" dirty="0">
                        <a:solidFill>
                          <a:schemeClr val="tx1"/>
                        </a:solidFill>
                        <a:effectLst/>
                        <a:latin typeface="Calibri" panose="020F0502020204030204" pitchFamily="34" charset="0"/>
                        <a:ea typeface="Calibri" panose="020F0502020204030204" pitchFamily="34" charset="0"/>
                        <a:cs typeface="B Nazanin" pitchFamily="2" charset="-78"/>
                      </a:endParaRPr>
                    </a:p>
                  </a:txBody>
                  <a:tcPr marL="68580" marR="68580" marT="0" marB="0" anchor="ctr"/>
                </a:tc>
                <a:tc>
                  <a:txBody>
                    <a:bodyPr/>
                    <a:lstStyle/>
                    <a:p>
                      <a:pPr algn="ctr" rtl="0">
                        <a:lnSpc>
                          <a:spcPct val="115000"/>
                        </a:lnSpc>
                        <a:spcAft>
                          <a:spcPts val="1000"/>
                        </a:spcAft>
                      </a:pPr>
                      <a:r>
                        <a:rPr lang="fa-IR" sz="1600" dirty="0" smtClean="0">
                          <a:effectLst/>
                          <a:cs typeface="B Nazanin" pitchFamily="2" charset="-78"/>
                        </a:rPr>
                        <a:t>7</a:t>
                      </a:r>
                      <a:endParaRPr lang="en-US" sz="1600" b="1" dirty="0">
                        <a:solidFill>
                          <a:schemeClr val="tx1"/>
                        </a:solidFill>
                        <a:effectLst/>
                        <a:latin typeface="Calibri" panose="020F0502020204030204" pitchFamily="34" charset="0"/>
                        <a:ea typeface="Calibri" panose="020F0502020204030204" pitchFamily="34" charset="0"/>
                        <a:cs typeface="B Nazanin" pitchFamily="2" charset="-78"/>
                      </a:endParaRPr>
                    </a:p>
                  </a:txBody>
                  <a:tcPr marL="68580" marR="68580" marT="0" marB="0" anchor="ctr"/>
                </a:tc>
                <a:tc>
                  <a:txBody>
                    <a:bodyPr/>
                    <a:lstStyle/>
                    <a:p>
                      <a:pPr algn="ctr" rtl="0">
                        <a:lnSpc>
                          <a:spcPct val="115000"/>
                        </a:lnSpc>
                        <a:spcAft>
                          <a:spcPts val="1000"/>
                        </a:spcAft>
                      </a:pPr>
                      <a:r>
                        <a:rPr lang="fa-IR" sz="1600" dirty="0">
                          <a:effectLst/>
                          <a:cs typeface="B Nazanin" pitchFamily="2" charset="-78"/>
                        </a:rPr>
                        <a:t>-</a:t>
                      </a:r>
                      <a:endParaRPr lang="en-US" sz="1600" b="1" dirty="0">
                        <a:solidFill>
                          <a:schemeClr val="tx1"/>
                        </a:solidFill>
                        <a:effectLst/>
                        <a:latin typeface="Calibri" panose="020F0502020204030204" pitchFamily="34" charset="0"/>
                        <a:ea typeface="Calibri" panose="020F0502020204030204" pitchFamily="34" charset="0"/>
                        <a:cs typeface="B Nazanin" pitchFamily="2" charset="-78"/>
                      </a:endParaRPr>
                    </a:p>
                  </a:txBody>
                  <a:tcPr marL="68580" marR="68580" marT="0" marB="0" anchor="ctr"/>
                </a:tc>
                <a:tc>
                  <a:txBody>
                    <a:bodyPr/>
                    <a:lstStyle/>
                    <a:p>
                      <a:pPr algn="ctr" rtl="0">
                        <a:lnSpc>
                          <a:spcPct val="115000"/>
                        </a:lnSpc>
                        <a:spcAft>
                          <a:spcPts val="1000"/>
                        </a:spcAft>
                      </a:pPr>
                      <a:r>
                        <a:rPr lang="fa-IR" sz="1400" kern="1200" dirty="0">
                          <a:cs typeface="B Nazanin" pitchFamily="2" charset="-78"/>
                        </a:rPr>
                        <a:t>معاون</a:t>
                      </a:r>
                      <a:endParaRPr lang="en-US" sz="1400" b="1" kern="1200" dirty="0">
                        <a:solidFill>
                          <a:srgbClr val="FF0000"/>
                        </a:solidFill>
                        <a:latin typeface="+mn-lt"/>
                        <a:ea typeface="+mn-ea"/>
                        <a:cs typeface="B Nazanin" pitchFamily="2" charset="-78"/>
                      </a:endParaRPr>
                    </a:p>
                  </a:txBody>
                  <a:tcPr marL="68580" marR="68580" marT="0" marB="0" anchor="ctr"/>
                </a:tc>
                <a:extLst>
                  <a:ext uri="{0D108BD9-81ED-4DB2-BD59-A6C34878D82A}">
                    <a16:rowId xmlns:a16="http://schemas.microsoft.com/office/drawing/2014/main" val="10003"/>
                  </a:ext>
                </a:extLst>
              </a:tr>
              <a:tr h="784853">
                <a:tc>
                  <a:txBody>
                    <a:bodyPr/>
                    <a:lstStyle/>
                    <a:p>
                      <a:pPr algn="ctr" rtl="0">
                        <a:lnSpc>
                          <a:spcPct val="115000"/>
                        </a:lnSpc>
                        <a:spcAft>
                          <a:spcPts val="1000"/>
                        </a:spcAft>
                      </a:pPr>
                      <a:r>
                        <a:rPr lang="fa-IR" sz="1600" b="0" dirty="0" smtClean="0">
                          <a:solidFill>
                            <a:schemeClr val="tx1"/>
                          </a:solidFill>
                          <a:effectLst/>
                          <a:latin typeface="+mn-lt"/>
                          <a:ea typeface="+mn-ea"/>
                          <a:cs typeface="B Nazanin" pitchFamily="2" charset="-78"/>
                        </a:rPr>
                        <a:t>آرزو</a:t>
                      </a:r>
                      <a:r>
                        <a:rPr lang="fa-IR" sz="1600" b="0" baseline="0" dirty="0" smtClean="0">
                          <a:solidFill>
                            <a:schemeClr val="tx1"/>
                          </a:solidFill>
                          <a:effectLst/>
                          <a:latin typeface="+mn-lt"/>
                          <a:ea typeface="+mn-ea"/>
                          <a:cs typeface="B Nazanin" pitchFamily="2" charset="-78"/>
                        </a:rPr>
                        <a:t> سودی</a:t>
                      </a:r>
                      <a:endParaRPr lang="en-US" sz="1600" b="1" dirty="0">
                        <a:solidFill>
                          <a:schemeClr val="tx1"/>
                        </a:solidFill>
                        <a:effectLst/>
                        <a:latin typeface="Calibri" panose="020F0502020204030204" pitchFamily="34" charset="0"/>
                        <a:ea typeface="Calibri" panose="020F0502020204030204" pitchFamily="34" charset="0"/>
                        <a:cs typeface="B Nazanin" pitchFamily="2" charset="-78"/>
                      </a:endParaRPr>
                    </a:p>
                  </a:txBody>
                  <a:tcPr marL="68580" marR="68580" marT="0" marB="0" anchor="ctr"/>
                </a:tc>
                <a:tc>
                  <a:txBody>
                    <a:bodyPr/>
                    <a:lstStyle/>
                    <a:p>
                      <a:pPr algn="ctr" rtl="0">
                        <a:lnSpc>
                          <a:spcPct val="115000"/>
                        </a:lnSpc>
                        <a:spcAft>
                          <a:spcPts val="1000"/>
                        </a:spcAft>
                      </a:pPr>
                      <a:r>
                        <a:rPr lang="fa-IR" sz="1600" dirty="0" smtClean="0">
                          <a:effectLst/>
                          <a:cs typeface="B Nazanin" pitchFamily="2" charset="-78"/>
                        </a:rPr>
                        <a:t>جذب و پذیرش</a:t>
                      </a:r>
                      <a:endParaRPr lang="en-US" sz="1600" b="1" dirty="0">
                        <a:solidFill>
                          <a:schemeClr val="tx1"/>
                        </a:solidFill>
                        <a:effectLst/>
                        <a:latin typeface="Calibri" panose="020F0502020204030204" pitchFamily="34" charset="0"/>
                        <a:ea typeface="Calibri" panose="020F0502020204030204" pitchFamily="34" charset="0"/>
                        <a:cs typeface="B Nazanin" pitchFamily="2" charset="-78"/>
                      </a:endParaRPr>
                    </a:p>
                  </a:txBody>
                  <a:tcPr marL="68580" marR="68580" marT="0" marB="0" anchor="ctr"/>
                </a:tc>
                <a:tc>
                  <a:txBody>
                    <a:bodyPr/>
                    <a:lstStyle/>
                    <a:p>
                      <a:pPr algn="ctr" rtl="0">
                        <a:lnSpc>
                          <a:spcPct val="115000"/>
                        </a:lnSpc>
                        <a:spcAft>
                          <a:spcPts val="1000"/>
                        </a:spcAft>
                      </a:pPr>
                      <a:r>
                        <a:rPr lang="fa-IR" sz="1600" dirty="0" smtClean="0">
                          <a:effectLst/>
                          <a:cs typeface="B Nazanin" pitchFamily="2" charset="-78"/>
                        </a:rPr>
                        <a:t>کارشناسی</a:t>
                      </a:r>
                      <a:endParaRPr lang="en-US" sz="1600" b="1" dirty="0">
                        <a:solidFill>
                          <a:schemeClr val="tx1"/>
                        </a:solidFill>
                        <a:effectLst/>
                        <a:latin typeface="Calibri" panose="020F0502020204030204" pitchFamily="34" charset="0"/>
                        <a:ea typeface="Calibri" panose="020F0502020204030204" pitchFamily="34" charset="0"/>
                        <a:cs typeface="B Nazanin" pitchFamily="2" charset="-78"/>
                      </a:endParaRPr>
                    </a:p>
                  </a:txBody>
                  <a:tcPr marL="68580" marR="68580" marT="0" marB="0" anchor="ctr"/>
                </a:tc>
                <a:tc>
                  <a:txBody>
                    <a:bodyPr/>
                    <a:lstStyle/>
                    <a:p>
                      <a:pPr algn="ctr" rtl="0">
                        <a:lnSpc>
                          <a:spcPct val="115000"/>
                        </a:lnSpc>
                        <a:spcAft>
                          <a:spcPts val="1000"/>
                        </a:spcAft>
                      </a:pPr>
                      <a:r>
                        <a:rPr lang="fa-IR" sz="1600" dirty="0" smtClean="0">
                          <a:effectLst/>
                          <a:cs typeface="B Nazanin" pitchFamily="2" charset="-78"/>
                        </a:rPr>
                        <a:t>10</a:t>
                      </a:r>
                      <a:endParaRPr lang="en-US" sz="1600" b="1" dirty="0">
                        <a:solidFill>
                          <a:schemeClr val="tx1"/>
                        </a:solidFill>
                        <a:effectLst/>
                        <a:latin typeface="Calibri" panose="020F0502020204030204" pitchFamily="34" charset="0"/>
                        <a:ea typeface="Calibri" panose="020F0502020204030204" pitchFamily="34" charset="0"/>
                        <a:cs typeface="B Nazanin" pitchFamily="2" charset="-78"/>
                      </a:endParaRPr>
                    </a:p>
                  </a:txBody>
                  <a:tcPr marL="68580" marR="68580" marT="0" marB="0" anchor="ctr"/>
                </a:tc>
                <a:tc>
                  <a:txBody>
                    <a:bodyPr/>
                    <a:lstStyle/>
                    <a:p>
                      <a:pPr algn="ctr" rtl="0">
                        <a:lnSpc>
                          <a:spcPct val="115000"/>
                        </a:lnSpc>
                        <a:spcAft>
                          <a:spcPts val="1000"/>
                        </a:spcAft>
                      </a:pPr>
                      <a:r>
                        <a:rPr lang="fa-IR" sz="1600" dirty="0">
                          <a:effectLst/>
                          <a:cs typeface="B Nazanin" pitchFamily="2" charset="-78"/>
                        </a:rPr>
                        <a:t>-</a:t>
                      </a:r>
                      <a:endParaRPr lang="en-US" sz="1600" b="1" dirty="0">
                        <a:solidFill>
                          <a:schemeClr val="tx1"/>
                        </a:solidFill>
                        <a:effectLst/>
                        <a:latin typeface="Calibri" panose="020F0502020204030204" pitchFamily="34" charset="0"/>
                        <a:ea typeface="Calibri" panose="020F0502020204030204" pitchFamily="34" charset="0"/>
                        <a:cs typeface="B Nazanin" pitchFamily="2" charset="-78"/>
                      </a:endParaRPr>
                    </a:p>
                  </a:txBody>
                  <a:tcPr marL="68580" marR="68580" marT="0" marB="0" anchor="ctr"/>
                </a:tc>
                <a:tc>
                  <a:txBody>
                    <a:bodyPr/>
                    <a:lstStyle/>
                    <a:p>
                      <a:pPr algn="ctr" rtl="0">
                        <a:lnSpc>
                          <a:spcPct val="115000"/>
                        </a:lnSpc>
                        <a:spcAft>
                          <a:spcPts val="1000"/>
                        </a:spcAft>
                      </a:pPr>
                      <a:r>
                        <a:rPr lang="fa-IR" sz="1400" kern="1200" dirty="0">
                          <a:cs typeface="B Nazanin" pitchFamily="2" charset="-78"/>
                        </a:rPr>
                        <a:t>کارشناس جذب و پذیرش</a:t>
                      </a:r>
                      <a:endParaRPr lang="en-US" sz="1400" b="1" kern="1200" dirty="0">
                        <a:solidFill>
                          <a:srgbClr val="FF0000"/>
                        </a:solidFill>
                        <a:latin typeface="+mn-lt"/>
                        <a:ea typeface="+mn-ea"/>
                        <a:cs typeface="B Nazanin" pitchFamily="2" charset="-78"/>
                      </a:endParaRPr>
                    </a:p>
                  </a:txBody>
                  <a:tcPr marL="68580" marR="68580" marT="0" marB="0" anchor="ctr"/>
                </a:tc>
                <a:extLst>
                  <a:ext uri="{0D108BD9-81ED-4DB2-BD59-A6C34878D82A}">
                    <a16:rowId xmlns:a16="http://schemas.microsoft.com/office/drawing/2014/main" val="10004"/>
                  </a:ext>
                </a:extLst>
              </a:tr>
              <a:tr h="784853">
                <a:tc>
                  <a:txBody>
                    <a:bodyPr/>
                    <a:lstStyle/>
                    <a:p>
                      <a:pPr algn="ctr" rtl="0">
                        <a:lnSpc>
                          <a:spcPct val="115000"/>
                        </a:lnSpc>
                        <a:spcAft>
                          <a:spcPts val="1000"/>
                        </a:spcAft>
                      </a:pPr>
                      <a:r>
                        <a:rPr lang="fa-IR" sz="1600" dirty="0" smtClean="0">
                          <a:effectLst/>
                          <a:cs typeface="B Nazanin" pitchFamily="2" charset="-78"/>
                        </a:rPr>
                        <a:t>پژمان منصوری</a:t>
                      </a:r>
                      <a:endParaRPr lang="en-US" sz="1600" b="1" dirty="0">
                        <a:solidFill>
                          <a:schemeClr val="tx1"/>
                        </a:solidFill>
                        <a:effectLst/>
                        <a:latin typeface="Calibri" panose="020F0502020204030204" pitchFamily="34" charset="0"/>
                        <a:ea typeface="Calibri" panose="020F0502020204030204" pitchFamily="34" charset="0"/>
                        <a:cs typeface="B Nazanin" pitchFamily="2" charset="-78"/>
                      </a:endParaRPr>
                    </a:p>
                  </a:txBody>
                  <a:tcPr marL="68580" marR="68580" marT="0" marB="0" anchor="ctr"/>
                </a:tc>
                <a:tc>
                  <a:txBody>
                    <a:bodyPr/>
                    <a:lstStyle/>
                    <a:p>
                      <a:pPr algn="ctr" rtl="0">
                        <a:lnSpc>
                          <a:spcPct val="115000"/>
                        </a:lnSpc>
                        <a:spcAft>
                          <a:spcPts val="1000"/>
                        </a:spcAft>
                      </a:pPr>
                      <a:r>
                        <a:rPr lang="fa-IR" sz="1600" dirty="0" smtClean="0">
                          <a:effectLst/>
                          <a:cs typeface="B Nazanin" pitchFamily="2" charset="-78"/>
                        </a:rPr>
                        <a:t>پشتیبان</a:t>
                      </a:r>
                      <a:r>
                        <a:rPr lang="fa-IR" sz="1600" baseline="0" dirty="0" smtClean="0">
                          <a:effectLst/>
                          <a:cs typeface="B Nazanin" pitchFamily="2" charset="-78"/>
                        </a:rPr>
                        <a:t> سخت افزاری و نرم افزاری</a:t>
                      </a:r>
                      <a:endParaRPr lang="en-US" sz="1600" b="1" dirty="0">
                        <a:solidFill>
                          <a:schemeClr val="tx1"/>
                        </a:solidFill>
                        <a:effectLst/>
                        <a:latin typeface="Calibri" panose="020F0502020204030204" pitchFamily="34" charset="0"/>
                        <a:ea typeface="Calibri" panose="020F0502020204030204" pitchFamily="34" charset="0"/>
                        <a:cs typeface="B Nazanin" pitchFamily="2" charset="-78"/>
                      </a:endParaRPr>
                    </a:p>
                  </a:txBody>
                  <a:tcPr marL="68580" marR="68580" marT="0" marB="0" anchor="ctr"/>
                </a:tc>
                <a:tc>
                  <a:txBody>
                    <a:bodyPr/>
                    <a:lstStyle/>
                    <a:p>
                      <a:pPr algn="ctr" rtl="0">
                        <a:lnSpc>
                          <a:spcPct val="115000"/>
                        </a:lnSpc>
                        <a:spcAft>
                          <a:spcPts val="1000"/>
                        </a:spcAft>
                      </a:pPr>
                      <a:r>
                        <a:rPr lang="fa-IR" sz="1600" dirty="0" smtClean="0">
                          <a:effectLst/>
                          <a:cs typeface="B Nazanin" pitchFamily="2" charset="-78"/>
                        </a:rPr>
                        <a:t>کارشناسی</a:t>
                      </a:r>
                      <a:endParaRPr lang="en-US" sz="1600" b="1" dirty="0">
                        <a:solidFill>
                          <a:schemeClr val="tx1"/>
                        </a:solidFill>
                        <a:effectLst/>
                        <a:latin typeface="Calibri" panose="020F0502020204030204" pitchFamily="34" charset="0"/>
                        <a:ea typeface="Calibri" panose="020F0502020204030204" pitchFamily="34" charset="0"/>
                        <a:cs typeface="B Nazanin" pitchFamily="2" charset="-78"/>
                      </a:endParaRPr>
                    </a:p>
                  </a:txBody>
                  <a:tcPr marL="68580" marR="68580" marT="0" marB="0" anchor="ctr"/>
                </a:tc>
                <a:tc>
                  <a:txBody>
                    <a:bodyPr/>
                    <a:lstStyle/>
                    <a:p>
                      <a:pPr algn="ctr" rtl="0">
                        <a:lnSpc>
                          <a:spcPct val="115000"/>
                        </a:lnSpc>
                        <a:spcAft>
                          <a:spcPts val="1000"/>
                        </a:spcAft>
                      </a:pPr>
                      <a:r>
                        <a:rPr lang="fa-IR" sz="1600" dirty="0" smtClean="0">
                          <a:effectLst/>
                          <a:cs typeface="B Nazanin" pitchFamily="2" charset="-78"/>
                        </a:rPr>
                        <a:t>10</a:t>
                      </a:r>
                      <a:endParaRPr lang="en-US" sz="1600" b="1" dirty="0">
                        <a:solidFill>
                          <a:schemeClr val="tx1"/>
                        </a:solidFill>
                        <a:effectLst/>
                        <a:latin typeface="Calibri" panose="020F0502020204030204" pitchFamily="34" charset="0"/>
                        <a:ea typeface="Calibri" panose="020F0502020204030204" pitchFamily="34" charset="0"/>
                        <a:cs typeface="B Nazanin" pitchFamily="2" charset="-78"/>
                      </a:endParaRPr>
                    </a:p>
                  </a:txBody>
                  <a:tcPr marL="68580" marR="68580" marT="0" marB="0" anchor="ctr"/>
                </a:tc>
                <a:tc>
                  <a:txBody>
                    <a:bodyPr/>
                    <a:lstStyle/>
                    <a:p>
                      <a:pPr algn="ctr" rtl="0">
                        <a:lnSpc>
                          <a:spcPct val="115000"/>
                        </a:lnSpc>
                        <a:spcAft>
                          <a:spcPts val="1000"/>
                        </a:spcAft>
                      </a:pPr>
                      <a:r>
                        <a:rPr lang="fa-IR" sz="1600" dirty="0">
                          <a:effectLst/>
                          <a:cs typeface="B Nazanin" pitchFamily="2" charset="-78"/>
                        </a:rPr>
                        <a:t>-</a:t>
                      </a:r>
                      <a:endParaRPr lang="en-US" sz="1600" b="1" dirty="0">
                        <a:solidFill>
                          <a:schemeClr val="tx1"/>
                        </a:solidFill>
                        <a:effectLst/>
                        <a:latin typeface="Calibri" panose="020F0502020204030204" pitchFamily="34" charset="0"/>
                        <a:ea typeface="Calibri" panose="020F0502020204030204" pitchFamily="34" charset="0"/>
                        <a:cs typeface="B Nazanin" pitchFamily="2" charset="-78"/>
                      </a:endParaRPr>
                    </a:p>
                  </a:txBody>
                  <a:tcPr marL="68580" marR="68580" marT="0" marB="0" anchor="ctr"/>
                </a:tc>
                <a:tc>
                  <a:txBody>
                    <a:bodyPr/>
                    <a:lstStyle/>
                    <a:p>
                      <a:pPr algn="ctr" rtl="0">
                        <a:lnSpc>
                          <a:spcPct val="115000"/>
                        </a:lnSpc>
                        <a:spcAft>
                          <a:spcPts val="1000"/>
                        </a:spcAft>
                      </a:pPr>
                      <a:r>
                        <a:rPr lang="fa-IR" sz="1400" kern="1200" dirty="0" err="1">
                          <a:cs typeface="B Nazanin" pitchFamily="2" charset="-78"/>
                        </a:rPr>
                        <a:t>كارشناس</a:t>
                      </a:r>
                      <a:r>
                        <a:rPr lang="fa-IR" sz="1400" kern="1200" dirty="0">
                          <a:cs typeface="B Nazanin" pitchFamily="2" charset="-78"/>
                        </a:rPr>
                        <a:t> پشتیبانی</a:t>
                      </a:r>
                      <a:endParaRPr lang="en-US" sz="1400" b="1" kern="1200" dirty="0">
                        <a:solidFill>
                          <a:srgbClr val="FF0000"/>
                        </a:solidFill>
                        <a:latin typeface="+mn-lt"/>
                        <a:ea typeface="+mn-ea"/>
                        <a:cs typeface="B Nazanin" pitchFamily="2" charset="-78"/>
                      </a:endParaRPr>
                    </a:p>
                  </a:txBody>
                  <a:tcPr marL="68580" marR="68580" marT="0" marB="0" anchor="ctr"/>
                </a:tc>
                <a:extLst>
                  <a:ext uri="{0D108BD9-81ED-4DB2-BD59-A6C34878D82A}">
                    <a16:rowId xmlns:a16="http://schemas.microsoft.com/office/drawing/2014/main" val="10005"/>
                  </a:ext>
                </a:extLst>
              </a:tr>
            </a:tbl>
          </a:graphicData>
        </a:graphic>
      </p:graphicFrame>
      <p:sp>
        <p:nvSpPr>
          <p:cNvPr id="3" name="Rectangle 2"/>
          <p:cNvSpPr/>
          <p:nvPr/>
        </p:nvSpPr>
        <p:spPr>
          <a:xfrm>
            <a:off x="683568" y="476672"/>
            <a:ext cx="7452320" cy="400110"/>
          </a:xfrm>
          <a:prstGeom prst="rect">
            <a:avLst/>
          </a:prstGeom>
        </p:spPr>
        <p:txBody>
          <a:bodyPr wrap="square">
            <a:spAutoFit/>
          </a:bodyPr>
          <a:lstStyle/>
          <a:p>
            <a:pPr>
              <a:spcBef>
                <a:spcPts val="600"/>
              </a:spcBef>
              <a:buClr>
                <a:schemeClr val="accent2"/>
              </a:buClr>
              <a:buSzPct val="85000"/>
              <a:defRPr/>
            </a:pPr>
            <a:r>
              <a:rPr lang="fa-IR" sz="2000" dirty="0">
                <a:solidFill>
                  <a:srgbClr val="FF0000"/>
                </a:solidFill>
                <a:cs typeface="B Titr" panose="00000700000000000000" pitchFamily="2" charset="-78"/>
              </a:rPr>
              <a:t>3-4- </a:t>
            </a:r>
            <a:r>
              <a:rPr lang="fa-IR" dirty="0">
                <a:solidFill>
                  <a:srgbClr val="FF0000"/>
                </a:solidFill>
                <a:cs typeface="B Titr" panose="00000700000000000000" pitchFamily="2" charset="-78"/>
              </a:rPr>
              <a:t>مشخصات همكاران اصلی در ستاد مرکز نوآوری </a:t>
            </a:r>
          </a:p>
        </p:txBody>
      </p:sp>
    </p:spTree>
    <p:extLst>
      <p:ext uri="{BB962C8B-B14F-4D97-AF65-F5344CB8AC3E}">
        <p14:creationId xmlns:p14="http://schemas.microsoft.com/office/powerpoint/2010/main" val="13121908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7839" y="188640"/>
            <a:ext cx="6805068" cy="523220"/>
          </a:xfrm>
          <a:prstGeom prst="rect">
            <a:avLst/>
          </a:prstGeom>
        </p:spPr>
        <p:txBody>
          <a:bodyPr wrap="none">
            <a:spAutoFit/>
          </a:bodyPr>
          <a:lstStyle/>
          <a:p>
            <a:r>
              <a:rPr lang="fa-IR" altLang="fa-IR" sz="2800" b="1" dirty="0">
                <a:solidFill>
                  <a:srgbClr val="FF0000"/>
                </a:solidFill>
                <a:cs typeface="B Titr" panose="00000700000000000000" pitchFamily="2" charset="-78"/>
              </a:rPr>
              <a:t>3-5- نقشه جغرافيايي منطقه و مكان مركز  نوآوری</a:t>
            </a:r>
            <a:endParaRPr lang="fa-IR" sz="2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4" y="1196752"/>
            <a:ext cx="3906738" cy="4529551"/>
          </a:xfrm>
          <a:prstGeom prst="rect">
            <a:avLst/>
          </a:prstGeom>
        </p:spPr>
      </p:pic>
    </p:spTree>
    <p:extLst>
      <p:ext uri="{BB962C8B-B14F-4D97-AF65-F5344CB8AC3E}">
        <p14:creationId xmlns:p14="http://schemas.microsoft.com/office/powerpoint/2010/main" val="16679438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548680"/>
            <a:ext cx="7992888" cy="1384995"/>
          </a:xfrm>
          <a:prstGeom prst="rect">
            <a:avLst/>
          </a:prstGeom>
        </p:spPr>
        <p:txBody>
          <a:bodyPr wrap="square">
            <a:spAutoFit/>
          </a:bodyPr>
          <a:lstStyle/>
          <a:p>
            <a:r>
              <a:rPr lang="fa-IR" altLang="fa-IR" sz="2400" b="1" dirty="0">
                <a:solidFill>
                  <a:srgbClr val="FF0000"/>
                </a:solidFill>
                <a:cs typeface="B Titr" panose="00000700000000000000" pitchFamily="2" charset="-78"/>
              </a:rPr>
              <a:t>وضعیت آموزش عالی استان تهران </a:t>
            </a:r>
            <a:endParaRPr lang="fa-IR" altLang="fa-IR" sz="2400" b="1" dirty="0" smtClean="0">
              <a:solidFill>
                <a:srgbClr val="FF0000"/>
              </a:solidFill>
              <a:cs typeface="B Titr" panose="00000700000000000000" pitchFamily="2" charset="-78"/>
            </a:endParaRPr>
          </a:p>
          <a:p>
            <a:r>
              <a:rPr lang="fa-IR" altLang="fa-IR" sz="2400" b="1" dirty="0">
                <a:solidFill>
                  <a:srgbClr val="FF0000"/>
                </a:solidFill>
                <a:cs typeface="B Titr" panose="00000700000000000000" pitchFamily="2" charset="-78"/>
              </a:rPr>
              <a:t/>
            </a:r>
            <a:br>
              <a:rPr lang="fa-IR" altLang="fa-IR" sz="2400" b="1" dirty="0">
                <a:solidFill>
                  <a:srgbClr val="FF0000"/>
                </a:solidFill>
                <a:cs typeface="B Titr" panose="00000700000000000000" pitchFamily="2" charset="-78"/>
              </a:rPr>
            </a:br>
            <a:r>
              <a:rPr lang="fa-IR" altLang="fa-IR" b="1" dirty="0">
                <a:solidFill>
                  <a:srgbClr val="FF0000"/>
                </a:solidFill>
                <a:cs typeface="B Nazanin" panose="00000400000000000000" pitchFamily="2" charset="-78"/>
              </a:rPr>
              <a:t> آمار و اطلاعات دانشگاهها و مراکز آموزش عالی مستقر در استان تهران در سال جاری، آمار اساتید، دانشجویان و دانش آموختگان در سال جاری</a:t>
            </a:r>
            <a:endParaRPr lang="fa-IR" dirty="0"/>
          </a:p>
        </p:txBody>
      </p:sp>
      <p:sp>
        <p:nvSpPr>
          <p:cNvPr id="5" name="Rectangle 4"/>
          <p:cNvSpPr/>
          <p:nvPr/>
        </p:nvSpPr>
        <p:spPr>
          <a:xfrm>
            <a:off x="395536" y="2348880"/>
            <a:ext cx="7848872" cy="4031873"/>
          </a:xfrm>
          <a:prstGeom prst="rect">
            <a:avLst/>
          </a:prstGeom>
        </p:spPr>
        <p:txBody>
          <a:bodyPr wrap="square">
            <a:spAutoFit/>
          </a:bodyPr>
          <a:lstStyle/>
          <a:p>
            <a:pPr algn="justLow">
              <a:lnSpc>
                <a:spcPct val="200000"/>
              </a:lnSpc>
              <a:spcBef>
                <a:spcPct val="0"/>
              </a:spcBef>
            </a:pPr>
            <a:r>
              <a:rPr lang="fa-IR" sz="1600" b="1" dirty="0">
                <a:latin typeface="Calibri" panose="020F0502020204030204" pitchFamily="34" charset="0"/>
                <a:ea typeface="Calibri" panose="020F0502020204030204" pitchFamily="34" charset="0"/>
                <a:cs typeface="B Nazanin" panose="00000400000000000000" pitchFamily="2" charset="-78"/>
              </a:rPr>
              <a:t>ابتدا بايد به وجود دانشگاه هاي مادر اشاره نمود همچنين براساس آخرین آمار دانشگاه جامع علمی کاربردی، استان تهران دارای 196 مرکز آموزش علمی کاربردی، حدود 500 کد رشته در مقطع کاردانی و 300 کد رشته در مقطع کارشناسی می </a:t>
            </a:r>
            <a:r>
              <a:rPr lang="fa-IR" sz="1600" b="1" dirty="0" smtClean="0">
                <a:latin typeface="Calibri" panose="020F0502020204030204" pitchFamily="34" charset="0"/>
                <a:ea typeface="Calibri" panose="020F0502020204030204" pitchFamily="34" charset="0"/>
                <a:cs typeface="B Nazanin" panose="00000400000000000000" pitchFamily="2" charset="-78"/>
              </a:rPr>
              <a:t>باشد </a:t>
            </a:r>
            <a:r>
              <a:rPr lang="fa-IR" sz="1600" b="1" dirty="0">
                <a:latin typeface="Calibri" panose="020F0502020204030204" pitchFamily="34" charset="0"/>
                <a:ea typeface="Calibri" panose="020F0502020204030204" pitchFamily="34" charset="0"/>
                <a:cs typeface="B Nazanin" panose="00000400000000000000" pitchFamily="2" charset="-78"/>
              </a:rPr>
              <a:t>که در مجموع بیش از 2 هزار کدرشته محل در مقطع کاردانی و نزدیک به 800 کد رشته محل در مقطع کارشناسی را شامل می شود. همچنین تعداد کل دانشجویان دانشگاه جامع علمی کاربردی در استان تهران بیش از 211 هزار نفر می باشد که حدود 33 درصد در گروه صنعت، 35 درصد در گروه مدیریت و خدمات اجتماعی، 30 درصد در گروه فرهنگ و هنر و مابقی در گروه کشاورزی مشغول به تحصیل می باشند. تعداد مدرسان فعال در مراکز علمی کاربردی استان تهران بیش از 8 هزار نفر و تعداد فارغ التحصیلان بیش از 200 هزار نفر می باشد.</a:t>
            </a:r>
            <a:endParaRPr lang="fa-IR" sz="1600" b="1" dirty="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8055758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7624" y="404664"/>
            <a:ext cx="6858000" cy="677108"/>
          </a:xfrm>
          <a:prstGeom prst="rect">
            <a:avLst/>
          </a:prstGeom>
        </p:spPr>
        <p:txBody>
          <a:bodyPr wrap="square">
            <a:spAutoFit/>
          </a:bodyPr>
          <a:lstStyle/>
          <a:p>
            <a:r>
              <a:rPr lang="fa-IR" sz="2000" b="1" dirty="0">
                <a:solidFill>
                  <a:srgbClr val="FF0000"/>
                </a:solidFill>
                <a:cs typeface="B Titr" panose="00000700000000000000" pitchFamily="2" charset="-78"/>
              </a:rPr>
              <a:t>وضعیت پژوهش و فناوری استان تهران</a:t>
            </a:r>
            <a:r>
              <a:rPr lang="fa-IR" b="1" dirty="0">
                <a:solidFill>
                  <a:srgbClr val="FF0000"/>
                </a:solidFill>
                <a:cs typeface="B Nazanin" panose="00000400000000000000" pitchFamily="2" charset="-78"/>
              </a:rPr>
              <a:t/>
            </a:r>
            <a:br>
              <a:rPr lang="fa-IR" b="1" dirty="0">
                <a:solidFill>
                  <a:srgbClr val="FF0000"/>
                </a:solidFill>
                <a:cs typeface="B Nazanin" panose="00000400000000000000" pitchFamily="2" charset="-78"/>
              </a:rPr>
            </a:br>
            <a:r>
              <a:rPr lang="fa-IR" b="1" dirty="0">
                <a:solidFill>
                  <a:srgbClr val="FF0000"/>
                </a:solidFill>
                <a:cs typeface="B Nazanin" panose="00000400000000000000" pitchFamily="2" charset="-78"/>
              </a:rPr>
              <a:t>مشخصات مراکز پژوهشي و فناوري مرتبط با زمینه فعالیت در شهرستان موردنظر</a:t>
            </a:r>
            <a:endParaRPr lang="fa-IR" dirty="0"/>
          </a:p>
        </p:txBody>
      </p:sp>
      <p:graphicFrame>
        <p:nvGraphicFramePr>
          <p:cNvPr id="5" name="Table 4"/>
          <p:cNvGraphicFramePr>
            <a:graphicFrameLocks noGrp="1"/>
          </p:cNvGraphicFramePr>
          <p:nvPr>
            <p:extLst>
              <p:ext uri="{D42A27DB-BD31-4B8C-83A1-F6EECF244321}">
                <p14:modId xmlns:p14="http://schemas.microsoft.com/office/powerpoint/2010/main" val="2555940676"/>
              </p:ext>
            </p:extLst>
          </p:nvPr>
        </p:nvGraphicFramePr>
        <p:xfrm>
          <a:off x="1524000" y="1829049"/>
          <a:ext cx="6096000" cy="3185614"/>
        </p:xfrm>
        <a:graphic>
          <a:graphicData uri="http://schemas.openxmlformats.org/drawingml/2006/table">
            <a:tbl>
              <a:tblPr rtl="1" firstRow="1" bandRow="1">
                <a:tableStyleId>{22838BEF-8BB2-4498-84A7-C5851F593DF1}</a:tableStyleId>
              </a:tblPr>
              <a:tblGrid>
                <a:gridCol w="1021432">
                  <a:extLst>
                    <a:ext uri="{9D8B030D-6E8A-4147-A177-3AD203B41FA5}">
                      <a16:colId xmlns:a16="http://schemas.microsoft.com/office/drawing/2014/main" val="20000"/>
                    </a:ext>
                  </a:extLst>
                </a:gridCol>
                <a:gridCol w="3042568">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505543">
                <a:tc>
                  <a:txBody>
                    <a:bodyPr/>
                    <a:lstStyle/>
                    <a:p>
                      <a:pPr marL="0" marR="0" algn="ctr" rtl="1">
                        <a:lnSpc>
                          <a:spcPct val="115000"/>
                        </a:lnSpc>
                        <a:spcBef>
                          <a:spcPts val="0"/>
                        </a:spcBef>
                        <a:spcAft>
                          <a:spcPts val="0"/>
                        </a:spcAft>
                      </a:pPr>
                      <a:r>
                        <a:rPr lang="fa-IR" sz="1400" dirty="0">
                          <a:cs typeface="B Titr" pitchFamily="2" charset="-78"/>
                        </a:rPr>
                        <a:t>ردیف</a:t>
                      </a:r>
                      <a:endParaRPr lang="en-US" sz="1400" b="1" dirty="0">
                        <a:solidFill>
                          <a:srgbClr val="FF0000"/>
                        </a:solidFill>
                        <a:latin typeface="Calibri"/>
                        <a:ea typeface="Calibri"/>
                        <a:cs typeface="B Titr" pitchFamily="2" charset="-78"/>
                      </a:endParaRPr>
                    </a:p>
                  </a:txBody>
                  <a:tcPr marL="68578" marR="68578" marT="0" marB="0" anchor="ctr"/>
                </a:tc>
                <a:tc>
                  <a:txBody>
                    <a:bodyPr/>
                    <a:lstStyle/>
                    <a:p>
                      <a:pPr marL="0" marR="0" algn="ctr" rtl="1">
                        <a:lnSpc>
                          <a:spcPct val="115000"/>
                        </a:lnSpc>
                        <a:spcBef>
                          <a:spcPts val="0"/>
                        </a:spcBef>
                        <a:spcAft>
                          <a:spcPts val="0"/>
                        </a:spcAft>
                      </a:pPr>
                      <a:r>
                        <a:rPr lang="fa-IR" sz="1400" dirty="0">
                          <a:cs typeface="B Titr" pitchFamily="2" charset="-78"/>
                        </a:rPr>
                        <a:t>نام مرکزپژوهشی/ فناوري</a:t>
                      </a:r>
                      <a:endParaRPr lang="en-US" sz="1400" b="1" dirty="0">
                        <a:solidFill>
                          <a:srgbClr val="FF0000"/>
                        </a:solidFill>
                        <a:latin typeface="Calibri"/>
                        <a:ea typeface="Calibri"/>
                        <a:cs typeface="B Titr" pitchFamily="2" charset="-78"/>
                      </a:endParaRPr>
                    </a:p>
                  </a:txBody>
                  <a:tcPr marL="68578" marR="68578" marT="0" marB="0" anchor="ctr"/>
                </a:tc>
                <a:tc>
                  <a:txBody>
                    <a:bodyPr/>
                    <a:lstStyle/>
                    <a:p>
                      <a:pPr marL="0" marR="0" algn="ctr" rtl="1">
                        <a:lnSpc>
                          <a:spcPct val="115000"/>
                        </a:lnSpc>
                        <a:spcBef>
                          <a:spcPts val="0"/>
                        </a:spcBef>
                        <a:spcAft>
                          <a:spcPts val="0"/>
                        </a:spcAft>
                      </a:pPr>
                      <a:r>
                        <a:rPr lang="fa-IR" sz="1400" dirty="0">
                          <a:cs typeface="B Titr" pitchFamily="2" charset="-78"/>
                        </a:rPr>
                        <a:t>دولتی/ خصوصی</a:t>
                      </a:r>
                      <a:endParaRPr lang="en-US" sz="1400" b="1" dirty="0">
                        <a:solidFill>
                          <a:srgbClr val="FF0000"/>
                        </a:solidFill>
                        <a:latin typeface="Calibri"/>
                        <a:ea typeface="Calibri"/>
                        <a:cs typeface="B Titr" pitchFamily="2" charset="-78"/>
                      </a:endParaRPr>
                    </a:p>
                  </a:txBody>
                  <a:tcPr marL="68578" marR="68578" marT="0" marB="0" anchor="ctr"/>
                </a:tc>
                <a:extLst>
                  <a:ext uri="{0D108BD9-81ED-4DB2-BD59-A6C34878D82A}">
                    <a16:rowId xmlns:a16="http://schemas.microsoft.com/office/drawing/2014/main" val="10000"/>
                  </a:ext>
                </a:extLst>
              </a:tr>
              <a:tr h="581721">
                <a:tc>
                  <a:txBody>
                    <a:bodyPr/>
                    <a:lstStyle/>
                    <a:p>
                      <a:pPr marL="0" marR="0" algn="ctr" rtl="1">
                        <a:lnSpc>
                          <a:spcPct val="115000"/>
                        </a:lnSpc>
                        <a:spcBef>
                          <a:spcPts val="0"/>
                        </a:spcBef>
                        <a:spcAft>
                          <a:spcPts val="0"/>
                        </a:spcAft>
                      </a:pPr>
                      <a:r>
                        <a:rPr lang="fa-IR" sz="1400" dirty="0" smtClean="0">
                          <a:cs typeface="B Nazanin" pitchFamily="2" charset="-78"/>
                        </a:rPr>
                        <a:t>1</a:t>
                      </a:r>
                      <a:endParaRPr lang="en-US" sz="1400" b="1" dirty="0">
                        <a:solidFill>
                          <a:srgbClr val="FF0000"/>
                        </a:solidFill>
                        <a:latin typeface="Calibri"/>
                        <a:ea typeface="Calibri"/>
                        <a:cs typeface="B Nazanin" pitchFamily="2" charset="-78"/>
                      </a:endParaRPr>
                    </a:p>
                  </a:txBody>
                  <a:tcPr marL="68578" marR="68578" marT="0" marB="0" anchor="ctr"/>
                </a:tc>
                <a:tc>
                  <a:txBody>
                    <a:bodyPr/>
                    <a:lstStyle/>
                    <a:p>
                      <a:pPr marL="0" marR="0" algn="ctr" rtl="1"/>
                      <a:r>
                        <a:rPr kumimoji="0" lang="fa-IR" sz="1400" u="none" strike="noStrike" kern="1200" cap="none" normalizeH="0" baseline="0" dirty="0" smtClean="0">
                          <a:ln>
                            <a:noFill/>
                          </a:ln>
                          <a:effectLst/>
                          <a:cs typeface="B Nazanin" pitchFamily="2" charset="-78"/>
                        </a:rPr>
                        <a:t>دفتر پژوهش اداره بهزیستی شهرستان قرچک</a:t>
                      </a:r>
                    </a:p>
                  </a:txBody>
                  <a:tcPr marL="68580" marR="68580" marT="0" marB="0" anchor="ctr"/>
                </a:tc>
                <a:tc>
                  <a:txBody>
                    <a:bodyPr/>
                    <a:lstStyle/>
                    <a:p>
                      <a:pPr marL="0" marR="0" algn="ctr" rtl="1">
                        <a:lnSpc>
                          <a:spcPct val="115000"/>
                        </a:lnSpc>
                        <a:spcBef>
                          <a:spcPts val="0"/>
                        </a:spcBef>
                        <a:spcAft>
                          <a:spcPts val="0"/>
                        </a:spcAft>
                      </a:pPr>
                      <a:r>
                        <a:rPr kumimoji="0" lang="fa-IR" sz="1400" b="1" i="0" u="none" strike="noStrike" kern="1200" cap="none" normalizeH="0" baseline="0" dirty="0" smtClean="0">
                          <a:ln>
                            <a:noFill/>
                          </a:ln>
                          <a:solidFill>
                            <a:schemeClr val="tx1"/>
                          </a:solidFill>
                          <a:effectLst/>
                          <a:latin typeface="Calibri" pitchFamily="34" charset="0"/>
                          <a:ea typeface="Calibri" pitchFamily="34" charset="0"/>
                          <a:cs typeface="B Nazanin" pitchFamily="2" charset="-78"/>
                        </a:rPr>
                        <a:t>دولتی</a:t>
                      </a:r>
                      <a:endParaRPr kumimoji="0" lang="en-US" sz="1400" b="1" i="0" u="none" strike="noStrike" kern="1200" cap="none" normalizeH="0" baseline="0" dirty="0">
                        <a:ln>
                          <a:noFill/>
                        </a:ln>
                        <a:solidFill>
                          <a:schemeClr val="tx1"/>
                        </a:solidFill>
                        <a:effectLst/>
                        <a:latin typeface="Calibri" pitchFamily="34" charset="0"/>
                        <a:ea typeface="Calibri" pitchFamily="34" charset="0"/>
                        <a:cs typeface="B Nazanin" pitchFamily="2" charset="-78"/>
                      </a:endParaRPr>
                    </a:p>
                  </a:txBody>
                  <a:tcPr marL="68578" marR="68578" marT="0" marB="0" anchor="ctr"/>
                </a:tc>
                <a:extLst>
                  <a:ext uri="{0D108BD9-81ED-4DB2-BD59-A6C34878D82A}">
                    <a16:rowId xmlns:a16="http://schemas.microsoft.com/office/drawing/2014/main" val="10001"/>
                  </a:ext>
                </a:extLst>
              </a:tr>
              <a:tr h="581721">
                <a:tc>
                  <a:txBody>
                    <a:bodyPr/>
                    <a:lstStyle/>
                    <a:p>
                      <a:pPr marL="0" marR="0" algn="ctr" rtl="1">
                        <a:lnSpc>
                          <a:spcPct val="115000"/>
                        </a:lnSpc>
                        <a:spcBef>
                          <a:spcPts val="0"/>
                        </a:spcBef>
                        <a:spcAft>
                          <a:spcPts val="0"/>
                        </a:spcAft>
                      </a:pPr>
                      <a:r>
                        <a:rPr lang="fa-IR" sz="1400" dirty="0" smtClean="0">
                          <a:cs typeface="B Nazanin" pitchFamily="2" charset="-78"/>
                        </a:rPr>
                        <a:t>2</a:t>
                      </a:r>
                      <a:endParaRPr lang="en-US" sz="1400" b="1" dirty="0">
                        <a:solidFill>
                          <a:srgbClr val="FF0000"/>
                        </a:solidFill>
                        <a:latin typeface="Calibri"/>
                        <a:ea typeface="Calibri"/>
                        <a:cs typeface="B Nazanin" pitchFamily="2" charset="-78"/>
                      </a:endParaRPr>
                    </a:p>
                  </a:txBody>
                  <a:tcPr marL="68578" marR="68578" marT="0" marB="0" anchor="ctr"/>
                </a:tc>
                <a:tc>
                  <a:txBody>
                    <a:bodyPr/>
                    <a:lstStyle/>
                    <a:p>
                      <a:pPr marL="0" marR="0" algn="ctr" rtl="1"/>
                      <a:r>
                        <a:rPr kumimoji="0" lang="fa-IR" sz="1400" u="none" strike="noStrike" kern="1200" cap="none" normalizeH="0" baseline="0" dirty="0" smtClean="0">
                          <a:ln>
                            <a:noFill/>
                          </a:ln>
                          <a:effectLst/>
                          <a:cs typeface="B Nazanin" pitchFamily="2" charset="-78"/>
                        </a:rPr>
                        <a:t>دفتر تحقیقات کاربردی ناجا (فرماندهی شرق استان تهران )</a:t>
                      </a:r>
                    </a:p>
                  </a:txBody>
                  <a:tcPr marL="68580" marR="68580" marT="0" marB="0" anchor="ctr"/>
                </a:tc>
                <a:tc>
                  <a:txBody>
                    <a:bodyPr/>
                    <a:lstStyle/>
                    <a:p>
                      <a:pPr marL="0" marR="0" algn="ctr" rtl="1">
                        <a:lnSpc>
                          <a:spcPct val="115000"/>
                        </a:lnSpc>
                        <a:spcBef>
                          <a:spcPts val="0"/>
                        </a:spcBef>
                        <a:spcAft>
                          <a:spcPts val="0"/>
                        </a:spcAft>
                      </a:pPr>
                      <a:r>
                        <a:rPr kumimoji="0" lang="fa-IR" sz="1400" b="1" i="0" u="none" strike="noStrike" kern="1200" cap="none" normalizeH="0" baseline="0" dirty="0" smtClean="0">
                          <a:ln>
                            <a:noFill/>
                          </a:ln>
                          <a:solidFill>
                            <a:schemeClr val="tx1"/>
                          </a:solidFill>
                          <a:effectLst/>
                          <a:latin typeface="Calibri" pitchFamily="34" charset="0"/>
                          <a:ea typeface="Calibri" pitchFamily="34" charset="0"/>
                          <a:cs typeface="B Nazanin" pitchFamily="2" charset="-78"/>
                        </a:rPr>
                        <a:t>دولتی</a:t>
                      </a:r>
                      <a:endParaRPr kumimoji="0" lang="en-US" sz="1400" b="1" i="0" u="none" strike="noStrike" kern="1200" cap="none" normalizeH="0" baseline="0" dirty="0">
                        <a:ln>
                          <a:noFill/>
                        </a:ln>
                        <a:solidFill>
                          <a:schemeClr val="tx1"/>
                        </a:solidFill>
                        <a:effectLst/>
                        <a:latin typeface="Calibri" pitchFamily="34" charset="0"/>
                        <a:ea typeface="Calibri" pitchFamily="34" charset="0"/>
                        <a:cs typeface="B Nazanin" pitchFamily="2" charset="-78"/>
                      </a:endParaRPr>
                    </a:p>
                  </a:txBody>
                  <a:tcPr marL="68578" marR="68578" marT="0" marB="0" anchor="ctr"/>
                </a:tc>
                <a:extLst>
                  <a:ext uri="{0D108BD9-81ED-4DB2-BD59-A6C34878D82A}">
                    <a16:rowId xmlns:a16="http://schemas.microsoft.com/office/drawing/2014/main" val="10002"/>
                  </a:ext>
                </a:extLst>
              </a:tr>
              <a:tr h="505543">
                <a:tc>
                  <a:txBody>
                    <a:bodyPr/>
                    <a:lstStyle/>
                    <a:p>
                      <a:pPr marL="0" marR="0" algn="ctr" rtl="1">
                        <a:lnSpc>
                          <a:spcPct val="115000"/>
                        </a:lnSpc>
                        <a:spcBef>
                          <a:spcPts val="0"/>
                        </a:spcBef>
                        <a:spcAft>
                          <a:spcPts val="0"/>
                        </a:spcAft>
                      </a:pPr>
                      <a:r>
                        <a:rPr lang="fa-IR" sz="1400" dirty="0" smtClean="0">
                          <a:cs typeface="B Nazanin" pitchFamily="2" charset="-78"/>
                        </a:rPr>
                        <a:t>3</a:t>
                      </a:r>
                      <a:endParaRPr lang="en-US" sz="1400" b="1" dirty="0">
                        <a:solidFill>
                          <a:srgbClr val="FF0000"/>
                        </a:solidFill>
                        <a:latin typeface="Calibri"/>
                        <a:ea typeface="Calibri"/>
                        <a:cs typeface="B Nazanin" pitchFamily="2" charset="-78"/>
                      </a:endParaRPr>
                    </a:p>
                  </a:txBody>
                  <a:tcPr marL="68578" marR="68578" marT="0" marB="0" anchor="ctr"/>
                </a:tc>
                <a:tc>
                  <a:txBody>
                    <a:bodyPr/>
                    <a:lstStyle/>
                    <a:p>
                      <a:pPr marL="0" marR="0" algn="ctr" rtl="1">
                        <a:lnSpc>
                          <a:spcPct val="115000"/>
                        </a:lnSpc>
                        <a:spcBef>
                          <a:spcPts val="0"/>
                        </a:spcBef>
                        <a:spcAft>
                          <a:spcPts val="0"/>
                        </a:spcAft>
                      </a:pPr>
                      <a:r>
                        <a:rPr kumimoji="0" lang="fa-IR" sz="1400" b="1" i="0" u="none" strike="noStrike" kern="1200" cap="none" normalizeH="0" baseline="0" dirty="0" smtClean="0">
                          <a:ln>
                            <a:noFill/>
                          </a:ln>
                          <a:solidFill>
                            <a:schemeClr val="tx1"/>
                          </a:solidFill>
                          <a:effectLst/>
                          <a:latin typeface="Calibri" pitchFamily="34" charset="0"/>
                          <a:ea typeface="Calibri" pitchFamily="34" charset="0"/>
                          <a:cs typeface="B Nazanin" pitchFamily="2" charset="-78"/>
                        </a:rPr>
                        <a:t>شرکت آموزشی و پزشکی اریکه پرسپولیس</a:t>
                      </a:r>
                      <a:endParaRPr kumimoji="0" lang="en-US" sz="1400" b="1" i="0" u="none" strike="noStrike" kern="1200" cap="none" normalizeH="0" baseline="0" dirty="0">
                        <a:ln>
                          <a:noFill/>
                        </a:ln>
                        <a:solidFill>
                          <a:schemeClr val="tx1"/>
                        </a:solidFill>
                        <a:effectLst/>
                        <a:latin typeface="Calibri" pitchFamily="34" charset="0"/>
                        <a:ea typeface="Calibri" pitchFamily="34" charset="0"/>
                        <a:cs typeface="B Nazanin" pitchFamily="2" charset="-78"/>
                      </a:endParaRPr>
                    </a:p>
                  </a:txBody>
                  <a:tcPr marL="68578" marR="68578" marT="0" marB="0" anchor="ctr"/>
                </a:tc>
                <a:tc>
                  <a:txBody>
                    <a:bodyPr/>
                    <a:lstStyle/>
                    <a:p>
                      <a:pPr marL="0" marR="0" algn="ctr" rtl="1">
                        <a:lnSpc>
                          <a:spcPct val="115000"/>
                        </a:lnSpc>
                        <a:spcBef>
                          <a:spcPts val="0"/>
                        </a:spcBef>
                        <a:spcAft>
                          <a:spcPts val="0"/>
                        </a:spcAft>
                      </a:pPr>
                      <a:r>
                        <a:rPr kumimoji="0" lang="fa-IR" sz="1400" b="1" i="0" u="none" strike="noStrike" kern="1200" cap="none" normalizeH="0" baseline="0" dirty="0" smtClean="0">
                          <a:ln>
                            <a:noFill/>
                          </a:ln>
                          <a:solidFill>
                            <a:schemeClr val="tx1"/>
                          </a:solidFill>
                          <a:effectLst/>
                          <a:latin typeface="Calibri" pitchFamily="34" charset="0"/>
                          <a:ea typeface="Calibri" pitchFamily="34" charset="0"/>
                          <a:cs typeface="B Nazanin" pitchFamily="2" charset="-78"/>
                        </a:rPr>
                        <a:t>خصوصی</a:t>
                      </a:r>
                      <a:endParaRPr kumimoji="0" lang="en-US" sz="1400" b="1" i="0" u="none" strike="noStrike" kern="1200" cap="none" normalizeH="0" baseline="0" dirty="0">
                        <a:ln>
                          <a:noFill/>
                        </a:ln>
                        <a:solidFill>
                          <a:schemeClr val="tx1"/>
                        </a:solidFill>
                        <a:effectLst/>
                        <a:latin typeface="Calibri" pitchFamily="34" charset="0"/>
                        <a:ea typeface="Calibri" pitchFamily="34" charset="0"/>
                        <a:cs typeface="B Nazanin" pitchFamily="2" charset="-78"/>
                      </a:endParaRPr>
                    </a:p>
                  </a:txBody>
                  <a:tcPr marL="68578" marR="68578" marT="0" marB="0" anchor="ctr"/>
                </a:tc>
                <a:extLst>
                  <a:ext uri="{0D108BD9-81ED-4DB2-BD59-A6C34878D82A}">
                    <a16:rowId xmlns:a16="http://schemas.microsoft.com/office/drawing/2014/main" val="10003"/>
                  </a:ext>
                </a:extLst>
              </a:tr>
              <a:tr h="505543">
                <a:tc>
                  <a:txBody>
                    <a:bodyPr/>
                    <a:lstStyle/>
                    <a:p>
                      <a:pPr marL="0" marR="0" algn="ctr" rtl="1">
                        <a:lnSpc>
                          <a:spcPct val="115000"/>
                        </a:lnSpc>
                        <a:spcBef>
                          <a:spcPts val="0"/>
                        </a:spcBef>
                        <a:spcAft>
                          <a:spcPts val="0"/>
                        </a:spcAft>
                      </a:pPr>
                      <a:r>
                        <a:rPr lang="fa-IR" sz="1400" dirty="0" smtClean="0">
                          <a:cs typeface="B Nazanin" pitchFamily="2" charset="-78"/>
                        </a:rPr>
                        <a:t>4</a:t>
                      </a:r>
                      <a:endParaRPr lang="en-US" sz="1400" b="1" dirty="0">
                        <a:solidFill>
                          <a:srgbClr val="FF0000"/>
                        </a:solidFill>
                        <a:latin typeface="Calibri"/>
                        <a:ea typeface="Calibri"/>
                        <a:cs typeface="B Nazanin" pitchFamily="2" charset="-78"/>
                      </a:endParaRPr>
                    </a:p>
                  </a:txBody>
                  <a:tcPr marL="68578" marR="68578" marT="0" marB="0" anchor="ctr"/>
                </a:tc>
                <a:tc>
                  <a:txBody>
                    <a:bodyPr/>
                    <a:lstStyle/>
                    <a:p>
                      <a:pPr marL="0" marR="0" algn="ctr" rtl="1">
                        <a:lnSpc>
                          <a:spcPct val="115000"/>
                        </a:lnSpc>
                        <a:spcBef>
                          <a:spcPts val="0"/>
                        </a:spcBef>
                        <a:spcAft>
                          <a:spcPts val="0"/>
                        </a:spcAft>
                      </a:pPr>
                      <a:r>
                        <a:rPr kumimoji="0" lang="fa-IR" sz="1400" b="1" i="0" u="none" strike="noStrike" kern="1200" cap="none" normalizeH="0" baseline="0" dirty="0" smtClean="0">
                          <a:ln>
                            <a:noFill/>
                          </a:ln>
                          <a:solidFill>
                            <a:schemeClr val="tx1"/>
                          </a:solidFill>
                          <a:effectLst/>
                          <a:latin typeface="Calibri" pitchFamily="34" charset="0"/>
                          <a:ea typeface="Calibri" pitchFamily="34" charset="0"/>
                          <a:cs typeface="B Nazanin" pitchFamily="2" charset="-78"/>
                        </a:rPr>
                        <a:t>سازمان مردم نهاد توانگری اجتماعی آریا</a:t>
                      </a:r>
                      <a:endParaRPr kumimoji="0" lang="en-US" sz="1400" b="1" i="0" u="none" strike="noStrike" kern="1200" cap="none" normalizeH="0" baseline="0" dirty="0">
                        <a:ln>
                          <a:noFill/>
                        </a:ln>
                        <a:solidFill>
                          <a:schemeClr val="tx1"/>
                        </a:solidFill>
                        <a:effectLst/>
                        <a:latin typeface="Calibri" pitchFamily="34" charset="0"/>
                        <a:ea typeface="Calibri" pitchFamily="34" charset="0"/>
                        <a:cs typeface="B Nazanin" pitchFamily="2" charset="-78"/>
                      </a:endParaRPr>
                    </a:p>
                  </a:txBody>
                  <a:tcPr marL="68578" marR="68578" marT="0" marB="0" anchor="ctr"/>
                </a:tc>
                <a:tc>
                  <a:txBody>
                    <a:bodyPr/>
                    <a:lstStyle/>
                    <a:p>
                      <a:pPr marL="0" marR="0" algn="ctr" rtl="1">
                        <a:lnSpc>
                          <a:spcPct val="115000"/>
                        </a:lnSpc>
                        <a:spcBef>
                          <a:spcPts val="0"/>
                        </a:spcBef>
                        <a:spcAft>
                          <a:spcPts val="0"/>
                        </a:spcAft>
                      </a:pPr>
                      <a:r>
                        <a:rPr kumimoji="0" lang="fa-IR" sz="1400" b="1" i="0" u="none" strike="noStrike" kern="1200" cap="none" normalizeH="0" baseline="0" dirty="0" smtClean="0">
                          <a:ln>
                            <a:noFill/>
                          </a:ln>
                          <a:solidFill>
                            <a:schemeClr val="tx1"/>
                          </a:solidFill>
                          <a:effectLst/>
                          <a:latin typeface="Calibri" pitchFamily="34" charset="0"/>
                          <a:ea typeface="Calibri" pitchFamily="34" charset="0"/>
                          <a:cs typeface="B Nazanin" pitchFamily="2" charset="-78"/>
                        </a:rPr>
                        <a:t>خصوصی</a:t>
                      </a:r>
                      <a:endParaRPr kumimoji="0" lang="en-US" sz="1400" b="1" i="0" u="none" strike="noStrike" kern="1200" cap="none" normalizeH="0" baseline="0" dirty="0">
                        <a:ln>
                          <a:noFill/>
                        </a:ln>
                        <a:solidFill>
                          <a:schemeClr val="tx1"/>
                        </a:solidFill>
                        <a:effectLst/>
                        <a:latin typeface="Calibri" pitchFamily="34" charset="0"/>
                        <a:ea typeface="Calibri" pitchFamily="34" charset="0"/>
                        <a:cs typeface="B Nazanin" pitchFamily="2" charset="-78"/>
                      </a:endParaRPr>
                    </a:p>
                  </a:txBody>
                  <a:tcPr marL="68578" marR="68578" marT="0" marB="0" anchor="ctr"/>
                </a:tc>
                <a:extLst>
                  <a:ext uri="{0D108BD9-81ED-4DB2-BD59-A6C34878D82A}">
                    <a16:rowId xmlns:a16="http://schemas.microsoft.com/office/drawing/2014/main" val="10004"/>
                  </a:ext>
                </a:extLst>
              </a:tr>
              <a:tr h="505543">
                <a:tc>
                  <a:txBody>
                    <a:bodyPr/>
                    <a:lstStyle/>
                    <a:p>
                      <a:pPr marL="0" marR="0" algn="ctr" rtl="1">
                        <a:lnSpc>
                          <a:spcPct val="115000"/>
                        </a:lnSpc>
                        <a:spcBef>
                          <a:spcPts val="0"/>
                        </a:spcBef>
                        <a:spcAft>
                          <a:spcPts val="0"/>
                        </a:spcAft>
                      </a:pPr>
                      <a:r>
                        <a:rPr lang="fa-IR" sz="1400" b="1" dirty="0" smtClean="0">
                          <a:solidFill>
                            <a:schemeClr val="tx1"/>
                          </a:solidFill>
                          <a:latin typeface="Calibri"/>
                          <a:ea typeface="Calibri"/>
                          <a:cs typeface="B Nazanin" pitchFamily="2" charset="-78"/>
                        </a:rPr>
                        <a:t>5</a:t>
                      </a:r>
                      <a:endParaRPr lang="en-US" sz="1400" b="1" dirty="0">
                        <a:solidFill>
                          <a:schemeClr val="tx1"/>
                        </a:solidFill>
                        <a:latin typeface="Calibri"/>
                        <a:ea typeface="Calibri"/>
                        <a:cs typeface="B Nazanin" pitchFamily="2" charset="-78"/>
                      </a:endParaRPr>
                    </a:p>
                  </a:txBody>
                  <a:tcPr marL="68578" marR="68578" marT="0" marB="0" anchor="ctr"/>
                </a:tc>
                <a:tc>
                  <a:txBody>
                    <a:bodyPr/>
                    <a:lstStyle/>
                    <a:p>
                      <a:pPr marL="0" marR="0" algn="ctr" rtl="1">
                        <a:lnSpc>
                          <a:spcPct val="115000"/>
                        </a:lnSpc>
                        <a:spcBef>
                          <a:spcPts val="0"/>
                        </a:spcBef>
                        <a:spcAft>
                          <a:spcPts val="0"/>
                        </a:spcAft>
                      </a:pPr>
                      <a:r>
                        <a:rPr kumimoji="0" lang="fa-IR" sz="1400" b="1" i="0" u="none" strike="noStrike" kern="1200" cap="none" normalizeH="0" baseline="0" dirty="0" smtClean="0">
                          <a:ln>
                            <a:noFill/>
                          </a:ln>
                          <a:solidFill>
                            <a:schemeClr val="tx1"/>
                          </a:solidFill>
                          <a:effectLst/>
                          <a:latin typeface="Calibri" pitchFamily="34" charset="0"/>
                          <a:ea typeface="Calibri" pitchFamily="34" charset="0"/>
                          <a:cs typeface="B Nazanin" pitchFamily="2" charset="-78"/>
                        </a:rPr>
                        <a:t>اداره میراث فرهنگی و گردشگری شهرستان قرچک</a:t>
                      </a:r>
                      <a:endParaRPr kumimoji="0" lang="en-US" sz="1400" b="1" i="0" u="none" strike="noStrike" kern="1200" cap="none" normalizeH="0" baseline="0" dirty="0">
                        <a:ln>
                          <a:noFill/>
                        </a:ln>
                        <a:solidFill>
                          <a:schemeClr val="tx1"/>
                        </a:solidFill>
                        <a:effectLst/>
                        <a:latin typeface="Calibri" pitchFamily="34" charset="0"/>
                        <a:ea typeface="Calibri" pitchFamily="34" charset="0"/>
                        <a:cs typeface="B Nazanin" pitchFamily="2" charset="-78"/>
                      </a:endParaRPr>
                    </a:p>
                  </a:txBody>
                  <a:tcPr marL="68578" marR="68578" marT="0" marB="0" anchor="ctr"/>
                </a:tc>
                <a:tc>
                  <a:txBody>
                    <a:bodyPr/>
                    <a:lstStyle/>
                    <a:p>
                      <a:pPr marL="0" marR="0" algn="ctr" rtl="1">
                        <a:lnSpc>
                          <a:spcPct val="115000"/>
                        </a:lnSpc>
                        <a:spcBef>
                          <a:spcPts val="0"/>
                        </a:spcBef>
                        <a:spcAft>
                          <a:spcPts val="0"/>
                        </a:spcAft>
                      </a:pPr>
                      <a:r>
                        <a:rPr kumimoji="0" lang="fa-IR" sz="1400" b="1" i="0" u="none" strike="noStrike" kern="1200" cap="none" normalizeH="0" baseline="0" dirty="0" smtClean="0">
                          <a:ln>
                            <a:noFill/>
                          </a:ln>
                          <a:solidFill>
                            <a:schemeClr val="tx1"/>
                          </a:solidFill>
                          <a:effectLst/>
                          <a:latin typeface="Calibri" pitchFamily="34" charset="0"/>
                          <a:ea typeface="Calibri" pitchFamily="34" charset="0"/>
                          <a:cs typeface="B Nazanin" pitchFamily="2" charset="-78"/>
                        </a:rPr>
                        <a:t>دولتی</a:t>
                      </a:r>
                      <a:endParaRPr kumimoji="0" lang="en-US" sz="1400" b="1" i="0" u="none" strike="noStrike" kern="1200" cap="none" normalizeH="0" baseline="0" dirty="0">
                        <a:ln>
                          <a:noFill/>
                        </a:ln>
                        <a:solidFill>
                          <a:schemeClr val="tx1"/>
                        </a:solidFill>
                        <a:effectLst/>
                        <a:latin typeface="Calibri" pitchFamily="34" charset="0"/>
                        <a:ea typeface="Calibri" pitchFamily="34" charset="0"/>
                        <a:cs typeface="B Nazanin" pitchFamily="2" charset="-78"/>
                      </a:endParaRPr>
                    </a:p>
                  </a:txBody>
                  <a:tcPr marL="68578" marR="68578" marT="0" marB="0" anchor="ctr"/>
                </a:tc>
                <a:extLst>
                  <a:ext uri="{0D108BD9-81ED-4DB2-BD59-A6C34878D82A}">
                    <a16:rowId xmlns:a16="http://schemas.microsoft.com/office/drawing/2014/main" val="396026895"/>
                  </a:ext>
                </a:extLst>
              </a:tr>
            </a:tbl>
          </a:graphicData>
        </a:graphic>
      </p:graphicFrame>
    </p:spTree>
    <p:extLst>
      <p:ext uri="{BB962C8B-B14F-4D97-AF65-F5344CB8AC3E}">
        <p14:creationId xmlns:p14="http://schemas.microsoft.com/office/powerpoint/2010/main" val="6118291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11760" y="404664"/>
            <a:ext cx="5814392" cy="769441"/>
          </a:xfrm>
          <a:prstGeom prst="rect">
            <a:avLst/>
          </a:prstGeom>
        </p:spPr>
        <p:txBody>
          <a:bodyPr wrap="square">
            <a:spAutoFit/>
          </a:bodyPr>
          <a:lstStyle/>
          <a:p>
            <a:pPr>
              <a:spcBef>
                <a:spcPct val="0"/>
              </a:spcBef>
            </a:pPr>
            <a:r>
              <a:rPr lang="fa-IR" sz="2400" b="1" dirty="0">
                <a:solidFill>
                  <a:srgbClr val="FF0000"/>
                </a:solidFill>
                <a:cs typeface="B Titr" panose="00000700000000000000" pitchFamily="2" charset="-78"/>
              </a:rPr>
              <a:t>وضعیت گرایش مربوط در استان </a:t>
            </a:r>
            <a:r>
              <a:rPr lang="fa-IR" sz="2000" b="1" dirty="0">
                <a:solidFill>
                  <a:srgbClr val="FF0000"/>
                </a:solidFill>
                <a:cs typeface="B Nazanin" panose="00000400000000000000" pitchFamily="2" charset="-78"/>
              </a:rPr>
              <a:t/>
            </a:r>
            <a:br>
              <a:rPr lang="fa-IR" sz="2000" b="1" dirty="0">
                <a:solidFill>
                  <a:srgbClr val="FF0000"/>
                </a:solidFill>
                <a:cs typeface="B Nazanin" panose="00000400000000000000" pitchFamily="2" charset="-78"/>
              </a:rPr>
            </a:br>
            <a:endParaRPr lang="en-US" sz="2000" dirty="0"/>
          </a:p>
        </p:txBody>
      </p:sp>
      <p:sp>
        <p:nvSpPr>
          <p:cNvPr id="5" name="Rectangle 4"/>
          <p:cNvSpPr/>
          <p:nvPr/>
        </p:nvSpPr>
        <p:spPr>
          <a:xfrm>
            <a:off x="306288" y="1058030"/>
            <a:ext cx="8226152" cy="369332"/>
          </a:xfrm>
          <a:prstGeom prst="rect">
            <a:avLst/>
          </a:prstGeom>
        </p:spPr>
        <p:txBody>
          <a:bodyPr wrap="square">
            <a:spAutoFit/>
          </a:bodyPr>
          <a:lstStyle/>
          <a:p>
            <a:pPr algn="ctr">
              <a:spcBef>
                <a:spcPct val="0"/>
              </a:spcBef>
            </a:pPr>
            <a:r>
              <a:rPr lang="fa-IR" b="1" dirty="0">
                <a:solidFill>
                  <a:srgbClr val="FF0000"/>
                </a:solidFill>
                <a:cs typeface="B Nazanin" panose="00000400000000000000" pitchFamily="2" charset="-78"/>
              </a:rPr>
              <a:t>مشخصات کلی صنایع و واحدهای تولیدی فعال بزرگ منطقه مرتبط با زمینه فعالیت مرکز نوآوری:</a:t>
            </a:r>
          </a:p>
        </p:txBody>
      </p:sp>
      <p:graphicFrame>
        <p:nvGraphicFramePr>
          <p:cNvPr id="6" name="Table 5"/>
          <p:cNvGraphicFramePr>
            <a:graphicFrameLocks noGrp="1"/>
          </p:cNvGraphicFramePr>
          <p:nvPr>
            <p:extLst>
              <p:ext uri="{D42A27DB-BD31-4B8C-83A1-F6EECF244321}">
                <p14:modId xmlns:p14="http://schemas.microsoft.com/office/powerpoint/2010/main" val="2733476049"/>
              </p:ext>
            </p:extLst>
          </p:nvPr>
        </p:nvGraphicFramePr>
        <p:xfrm>
          <a:off x="326479" y="1556792"/>
          <a:ext cx="7919863" cy="4589780"/>
        </p:xfrm>
        <a:graphic>
          <a:graphicData uri="http://schemas.openxmlformats.org/drawingml/2006/table">
            <a:tbl>
              <a:tblPr rtl="1" firstRow="1" bandRow="1">
                <a:tableStyleId>{BDBED569-4797-4DF1-A0F4-6AAB3CD982D8}</a:tableStyleId>
              </a:tblPr>
              <a:tblGrid>
                <a:gridCol w="713679">
                  <a:extLst>
                    <a:ext uri="{9D8B030D-6E8A-4147-A177-3AD203B41FA5}">
                      <a16:colId xmlns:a16="http://schemas.microsoft.com/office/drawing/2014/main" val="20000"/>
                    </a:ext>
                  </a:extLst>
                </a:gridCol>
                <a:gridCol w="1730400">
                  <a:extLst>
                    <a:ext uri="{9D8B030D-6E8A-4147-A177-3AD203B41FA5}">
                      <a16:colId xmlns:a16="http://schemas.microsoft.com/office/drawing/2014/main" val="20001"/>
                    </a:ext>
                  </a:extLst>
                </a:gridCol>
                <a:gridCol w="950148">
                  <a:extLst>
                    <a:ext uri="{9D8B030D-6E8A-4147-A177-3AD203B41FA5}">
                      <a16:colId xmlns:a16="http://schemas.microsoft.com/office/drawing/2014/main" val="20002"/>
                    </a:ext>
                  </a:extLst>
                </a:gridCol>
                <a:gridCol w="1131409">
                  <a:extLst>
                    <a:ext uri="{9D8B030D-6E8A-4147-A177-3AD203B41FA5}">
                      <a16:colId xmlns:a16="http://schemas.microsoft.com/office/drawing/2014/main" val="20003"/>
                    </a:ext>
                  </a:extLst>
                </a:gridCol>
                <a:gridCol w="1131409">
                  <a:extLst>
                    <a:ext uri="{9D8B030D-6E8A-4147-A177-3AD203B41FA5}">
                      <a16:colId xmlns:a16="http://schemas.microsoft.com/office/drawing/2014/main" val="20004"/>
                    </a:ext>
                  </a:extLst>
                </a:gridCol>
                <a:gridCol w="1288573">
                  <a:extLst>
                    <a:ext uri="{9D8B030D-6E8A-4147-A177-3AD203B41FA5}">
                      <a16:colId xmlns:a16="http://schemas.microsoft.com/office/drawing/2014/main" val="20005"/>
                    </a:ext>
                  </a:extLst>
                </a:gridCol>
                <a:gridCol w="974245">
                  <a:extLst>
                    <a:ext uri="{9D8B030D-6E8A-4147-A177-3AD203B41FA5}">
                      <a16:colId xmlns:a16="http://schemas.microsoft.com/office/drawing/2014/main" val="20006"/>
                    </a:ext>
                  </a:extLst>
                </a:gridCol>
              </a:tblGrid>
              <a:tr h="370840">
                <a:tc rowSpan="2">
                  <a:txBody>
                    <a:bodyPr/>
                    <a:lstStyle/>
                    <a:p>
                      <a:pPr marL="0" marR="0" algn="ctr" rtl="1">
                        <a:lnSpc>
                          <a:spcPct val="115000"/>
                        </a:lnSpc>
                        <a:spcBef>
                          <a:spcPts val="0"/>
                        </a:spcBef>
                        <a:spcAft>
                          <a:spcPts val="0"/>
                        </a:spcAft>
                      </a:pPr>
                      <a:r>
                        <a:rPr lang="fa-IR" sz="1400" kern="1200" dirty="0"/>
                        <a:t>ردیف</a:t>
                      </a:r>
                      <a:endParaRPr lang="en-US" sz="1400" b="1" kern="1200" dirty="0">
                        <a:solidFill>
                          <a:srgbClr val="FF0000"/>
                        </a:solidFill>
                        <a:latin typeface="+mj-lt"/>
                        <a:ea typeface="+mj-ea"/>
                        <a:cs typeface="B Titr" pitchFamily="2" charset="-78"/>
                      </a:endParaRPr>
                    </a:p>
                  </a:txBody>
                  <a:tcPr marL="65444" marR="65444" marT="0" marB="0" anchor="ctr"/>
                </a:tc>
                <a:tc rowSpan="2">
                  <a:txBody>
                    <a:bodyPr/>
                    <a:lstStyle/>
                    <a:p>
                      <a:pPr marL="0" marR="0" algn="ctr" rtl="1">
                        <a:lnSpc>
                          <a:spcPct val="115000"/>
                        </a:lnSpc>
                        <a:spcBef>
                          <a:spcPts val="0"/>
                        </a:spcBef>
                        <a:spcAft>
                          <a:spcPts val="0"/>
                        </a:spcAft>
                      </a:pPr>
                      <a:r>
                        <a:rPr lang="fa-IR" sz="1400" kern="1200" dirty="0"/>
                        <a:t>نام واحد / صنعت</a:t>
                      </a:r>
                      <a:endParaRPr lang="en-US" sz="1400" b="1" kern="1200" dirty="0">
                        <a:solidFill>
                          <a:srgbClr val="FF0000"/>
                        </a:solidFill>
                        <a:latin typeface="+mj-lt"/>
                        <a:ea typeface="+mj-ea"/>
                        <a:cs typeface="B Titr" pitchFamily="2" charset="-78"/>
                      </a:endParaRPr>
                    </a:p>
                  </a:txBody>
                  <a:tcPr marL="65444" marR="65444" marT="0" marB="0" anchor="ctr"/>
                </a:tc>
                <a:tc rowSpan="2">
                  <a:txBody>
                    <a:bodyPr/>
                    <a:lstStyle/>
                    <a:p>
                      <a:pPr marL="0" marR="0" algn="ctr" rtl="1">
                        <a:lnSpc>
                          <a:spcPct val="115000"/>
                        </a:lnSpc>
                        <a:spcBef>
                          <a:spcPts val="0"/>
                        </a:spcBef>
                        <a:spcAft>
                          <a:spcPts val="0"/>
                        </a:spcAft>
                      </a:pPr>
                      <a:r>
                        <a:rPr lang="fa-IR" sz="1400" kern="1200" dirty="0"/>
                        <a:t>زمینه فعالیت / نوع محصول</a:t>
                      </a:r>
                      <a:endParaRPr lang="en-US" sz="1400" b="1" kern="1200" dirty="0">
                        <a:solidFill>
                          <a:srgbClr val="FF0000"/>
                        </a:solidFill>
                        <a:latin typeface="+mj-lt"/>
                        <a:ea typeface="+mj-ea"/>
                        <a:cs typeface="B Titr" pitchFamily="2" charset="-78"/>
                      </a:endParaRPr>
                    </a:p>
                  </a:txBody>
                  <a:tcPr marL="65444" marR="65444" marT="0" marB="0" anchor="ctr"/>
                </a:tc>
                <a:tc gridSpan="2">
                  <a:txBody>
                    <a:bodyPr/>
                    <a:lstStyle/>
                    <a:p>
                      <a:pPr marL="0" marR="0" algn="ctr" rtl="1">
                        <a:lnSpc>
                          <a:spcPct val="115000"/>
                        </a:lnSpc>
                        <a:spcBef>
                          <a:spcPts val="0"/>
                        </a:spcBef>
                        <a:spcAft>
                          <a:spcPts val="0"/>
                        </a:spcAft>
                      </a:pPr>
                      <a:r>
                        <a:rPr lang="fa-IR" sz="1400" kern="1200" dirty="0"/>
                        <a:t>مالکیت</a:t>
                      </a:r>
                      <a:endParaRPr lang="en-US" sz="1400" b="1" kern="1200" dirty="0">
                        <a:solidFill>
                          <a:srgbClr val="FF0000"/>
                        </a:solidFill>
                        <a:latin typeface="+mj-lt"/>
                        <a:ea typeface="+mj-ea"/>
                        <a:cs typeface="B Titr" pitchFamily="2" charset="-78"/>
                      </a:endParaRPr>
                    </a:p>
                  </a:txBody>
                  <a:tcPr marL="65444" marR="65444" marT="0" marB="0" anchor="ctr"/>
                </a:tc>
                <a:tc hMerge="1">
                  <a:txBody>
                    <a:bodyPr/>
                    <a:lstStyle/>
                    <a:p>
                      <a:endParaRPr lang="en-US"/>
                    </a:p>
                  </a:txBody>
                  <a:tcPr/>
                </a:tc>
                <a:tc rowSpan="2">
                  <a:txBody>
                    <a:bodyPr/>
                    <a:lstStyle/>
                    <a:p>
                      <a:pPr marL="0" marR="0" algn="ctr" rtl="1">
                        <a:lnSpc>
                          <a:spcPct val="115000"/>
                        </a:lnSpc>
                        <a:spcBef>
                          <a:spcPts val="0"/>
                        </a:spcBef>
                        <a:spcAft>
                          <a:spcPts val="0"/>
                        </a:spcAft>
                      </a:pPr>
                      <a:r>
                        <a:rPr lang="fa-IR" sz="1400" kern="1200" dirty="0"/>
                        <a:t>نوع مشارکت/ نحوه همكاري</a:t>
                      </a:r>
                      <a:endParaRPr lang="en-US" sz="1400" b="1" kern="1200" dirty="0">
                        <a:solidFill>
                          <a:srgbClr val="FF0000"/>
                        </a:solidFill>
                        <a:latin typeface="+mj-lt"/>
                        <a:ea typeface="+mj-ea"/>
                        <a:cs typeface="B Titr" pitchFamily="2" charset="-78"/>
                      </a:endParaRPr>
                    </a:p>
                  </a:txBody>
                  <a:tcPr marL="65444" marR="65444" marT="0" marB="0" anchor="ctr"/>
                </a:tc>
                <a:tc rowSpan="2">
                  <a:txBody>
                    <a:bodyPr/>
                    <a:lstStyle/>
                    <a:p>
                      <a:pPr marL="0" marR="0" algn="ctr" rtl="1">
                        <a:lnSpc>
                          <a:spcPct val="115000"/>
                        </a:lnSpc>
                        <a:spcBef>
                          <a:spcPts val="0"/>
                        </a:spcBef>
                        <a:spcAft>
                          <a:spcPts val="0"/>
                        </a:spcAft>
                      </a:pPr>
                      <a:r>
                        <a:rPr lang="fa-IR" sz="1400" kern="1200" dirty="0"/>
                        <a:t>محل استقرار</a:t>
                      </a:r>
                      <a:endParaRPr lang="en-US" sz="1400" b="1" kern="1200" dirty="0">
                        <a:solidFill>
                          <a:srgbClr val="FF0000"/>
                        </a:solidFill>
                        <a:latin typeface="+mj-lt"/>
                        <a:ea typeface="+mj-ea"/>
                        <a:cs typeface="B Titr" pitchFamily="2" charset="-78"/>
                      </a:endParaRPr>
                    </a:p>
                  </a:txBody>
                  <a:tcPr marL="65444" marR="65444" marT="0" marB="0" anchor="ctr"/>
                </a:tc>
                <a:extLst>
                  <a:ext uri="{0D108BD9-81ED-4DB2-BD59-A6C34878D82A}">
                    <a16:rowId xmlns:a16="http://schemas.microsoft.com/office/drawing/2014/main" val="10000"/>
                  </a:ext>
                </a:extLst>
              </a:tr>
              <a:tr h="37084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rtl="1">
                        <a:lnSpc>
                          <a:spcPct val="115000"/>
                        </a:lnSpc>
                        <a:spcBef>
                          <a:spcPts val="0"/>
                        </a:spcBef>
                        <a:spcAft>
                          <a:spcPts val="0"/>
                        </a:spcAft>
                      </a:pPr>
                      <a:r>
                        <a:rPr lang="fa-IR" sz="1200" kern="1200" dirty="0"/>
                        <a:t>خصوصی</a:t>
                      </a:r>
                      <a:endParaRPr lang="en-US" sz="1200" b="1" kern="1200" dirty="0">
                        <a:solidFill>
                          <a:srgbClr val="FF0000"/>
                        </a:solidFill>
                        <a:latin typeface="+mj-lt"/>
                        <a:ea typeface="+mj-ea"/>
                        <a:cs typeface="B Titr" pitchFamily="2" charset="-78"/>
                      </a:endParaRPr>
                    </a:p>
                  </a:txBody>
                  <a:tcPr marL="65444" marR="65444" marT="0" marB="0" anchor="ctr"/>
                </a:tc>
                <a:tc>
                  <a:txBody>
                    <a:bodyPr/>
                    <a:lstStyle/>
                    <a:p>
                      <a:pPr marL="0" marR="0" algn="ctr" rtl="1">
                        <a:lnSpc>
                          <a:spcPct val="115000"/>
                        </a:lnSpc>
                        <a:spcBef>
                          <a:spcPts val="0"/>
                        </a:spcBef>
                        <a:spcAft>
                          <a:spcPts val="0"/>
                        </a:spcAft>
                      </a:pPr>
                      <a:r>
                        <a:rPr lang="fa-IR" sz="1200" kern="1200" dirty="0"/>
                        <a:t>دولتی</a:t>
                      </a:r>
                      <a:endParaRPr lang="en-US" sz="1200" b="1" kern="1200" dirty="0">
                        <a:solidFill>
                          <a:srgbClr val="FF0000"/>
                        </a:solidFill>
                        <a:latin typeface="+mj-lt"/>
                        <a:ea typeface="+mj-ea"/>
                        <a:cs typeface="B Titr" pitchFamily="2" charset="-78"/>
                      </a:endParaRPr>
                    </a:p>
                  </a:txBody>
                  <a:tcPr marL="65444" marR="65444"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370840">
                <a:tc>
                  <a:txBody>
                    <a:bodyPr/>
                    <a:lstStyle/>
                    <a:p>
                      <a:pPr marL="0" marR="0" algn="ctr" rtl="1">
                        <a:lnSpc>
                          <a:spcPct val="115000"/>
                        </a:lnSpc>
                        <a:spcBef>
                          <a:spcPts val="0"/>
                        </a:spcBef>
                        <a:spcAft>
                          <a:spcPts val="0"/>
                        </a:spcAft>
                      </a:pPr>
                      <a:r>
                        <a:rPr lang="fa-IR" sz="1400" kern="1200" dirty="0">
                          <a:cs typeface="B Nazanin" pitchFamily="2" charset="-78"/>
                        </a:rPr>
                        <a:t>1</a:t>
                      </a:r>
                      <a:endParaRPr lang="en-US" sz="1400" b="1" kern="1200" dirty="0">
                        <a:solidFill>
                          <a:schemeClr val="tx1"/>
                        </a:solidFill>
                        <a:latin typeface="+mj-lt"/>
                        <a:ea typeface="+mj-ea"/>
                        <a:cs typeface="B Nazanin" pitchFamily="2" charset="-78"/>
                      </a:endParaRPr>
                    </a:p>
                  </a:txBody>
                  <a:tcPr marL="65444" marR="65444" marT="0" marB="0" anchor="ctr"/>
                </a:tc>
                <a:tc>
                  <a:txBody>
                    <a:bodyPr/>
                    <a:lstStyle/>
                    <a:p>
                      <a:pPr marL="0" marR="0" algn="ctr" rtl="0">
                        <a:lnSpc>
                          <a:spcPct val="115000"/>
                        </a:lnSpc>
                        <a:spcBef>
                          <a:spcPts val="0"/>
                        </a:spcBef>
                        <a:spcAft>
                          <a:spcPts val="0"/>
                        </a:spcAft>
                      </a:pPr>
                      <a:r>
                        <a:rPr lang="fa-IR" sz="1400" b="1" kern="1200" dirty="0" smtClean="0">
                          <a:solidFill>
                            <a:schemeClr val="tx1"/>
                          </a:solidFill>
                          <a:latin typeface="+mj-lt"/>
                          <a:ea typeface="+mj-ea"/>
                          <a:cs typeface="B Nazanin" pitchFamily="2" charset="-78"/>
                        </a:rPr>
                        <a:t>خانه سالمندان باغ بهشت</a:t>
                      </a:r>
                      <a:endParaRPr lang="en-US" sz="1400" b="1" kern="1200" dirty="0">
                        <a:solidFill>
                          <a:schemeClr val="tx1"/>
                        </a:solidFill>
                        <a:latin typeface="+mj-lt"/>
                        <a:ea typeface="+mj-ea"/>
                        <a:cs typeface="B Nazanin" pitchFamily="2" charset="-78"/>
                      </a:endParaRPr>
                    </a:p>
                  </a:txBody>
                  <a:tcPr marL="65444" marR="65444" marT="0" marB="0" anchor="ctr"/>
                </a:tc>
                <a:tc>
                  <a:txBody>
                    <a:bodyPr/>
                    <a:lstStyle/>
                    <a:p>
                      <a:pPr marL="0" marR="0" algn="ctr" rtl="0">
                        <a:lnSpc>
                          <a:spcPct val="115000"/>
                        </a:lnSpc>
                        <a:spcBef>
                          <a:spcPts val="0"/>
                        </a:spcBef>
                        <a:spcAft>
                          <a:spcPts val="0"/>
                        </a:spcAft>
                      </a:pPr>
                      <a:r>
                        <a:rPr lang="fa-IR" sz="1400" b="1" kern="1200" dirty="0" smtClean="0">
                          <a:solidFill>
                            <a:schemeClr val="tx1"/>
                          </a:solidFill>
                          <a:latin typeface="+mj-lt"/>
                          <a:ea typeface="+mj-ea"/>
                          <a:cs typeface="B Nazanin" pitchFamily="2" charset="-78"/>
                        </a:rPr>
                        <a:t>نگهداری سالمندان</a:t>
                      </a:r>
                      <a:endParaRPr lang="en-US" sz="1400" b="1" kern="1200" dirty="0">
                        <a:solidFill>
                          <a:schemeClr val="tx1"/>
                        </a:solidFill>
                        <a:latin typeface="+mj-lt"/>
                        <a:ea typeface="+mj-ea"/>
                        <a:cs typeface="B Nazanin" pitchFamily="2" charset="-78"/>
                      </a:endParaRPr>
                    </a:p>
                  </a:txBody>
                  <a:tcPr marL="65444" marR="65444" marT="0" marB="0" anchor="ctr"/>
                </a:tc>
                <a:tc>
                  <a:txBody>
                    <a:bodyPr/>
                    <a:lstStyle/>
                    <a:p>
                      <a:pPr marL="342900" marR="0" lvl="0" indent="-342900" algn="ctr" rtl="0">
                        <a:lnSpc>
                          <a:spcPct val="115000"/>
                        </a:lnSpc>
                        <a:spcBef>
                          <a:spcPts val="0"/>
                        </a:spcBef>
                        <a:spcAft>
                          <a:spcPts val="0"/>
                        </a:spcAft>
                        <a:buFontTx/>
                        <a:buNone/>
                      </a:pPr>
                      <a:r>
                        <a:rPr lang="fa-IR" sz="1400" b="1" kern="1200" dirty="0" smtClean="0">
                          <a:solidFill>
                            <a:schemeClr val="tx1"/>
                          </a:solidFill>
                          <a:latin typeface="+mj-lt"/>
                          <a:ea typeface="+mj-ea"/>
                          <a:cs typeface="B Nazanin" pitchFamily="2" charset="-78"/>
                        </a:rPr>
                        <a:t>*</a:t>
                      </a:r>
                      <a:endParaRPr lang="en-US" sz="1400" b="1" kern="1200" dirty="0">
                        <a:solidFill>
                          <a:schemeClr val="tx1"/>
                        </a:solidFill>
                        <a:latin typeface="+mj-lt"/>
                        <a:ea typeface="+mj-ea"/>
                        <a:cs typeface="B Nazanin" pitchFamily="2" charset="-78"/>
                      </a:endParaRPr>
                    </a:p>
                  </a:txBody>
                  <a:tcPr marL="65444" marR="65444" marT="0" marB="0" anchor="ctr"/>
                </a:tc>
                <a:tc>
                  <a:txBody>
                    <a:bodyPr/>
                    <a:lstStyle/>
                    <a:p>
                      <a:pPr marL="0" marR="0" algn="ctr" rtl="0">
                        <a:lnSpc>
                          <a:spcPct val="115000"/>
                        </a:lnSpc>
                        <a:spcBef>
                          <a:spcPts val="0"/>
                        </a:spcBef>
                        <a:spcAft>
                          <a:spcPts val="0"/>
                        </a:spcAft>
                      </a:pPr>
                      <a:endParaRPr lang="en-US" sz="1400" b="1" kern="1200" dirty="0">
                        <a:solidFill>
                          <a:schemeClr val="tx1"/>
                        </a:solidFill>
                        <a:latin typeface="+mj-lt"/>
                        <a:ea typeface="+mj-ea"/>
                        <a:cs typeface="B Nazanin" pitchFamily="2" charset="-78"/>
                      </a:endParaRPr>
                    </a:p>
                  </a:txBody>
                  <a:tcPr marL="65444" marR="65444"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fa-IR" sz="1400" dirty="0" smtClean="0">
                          <a:cs typeface="B Nazanin" pitchFamily="2" charset="-78"/>
                        </a:rPr>
                        <a:t>همکاری علمی-</a:t>
                      </a:r>
                      <a:r>
                        <a:rPr lang="fa-IR" sz="1400" baseline="0" dirty="0" smtClean="0">
                          <a:cs typeface="B Nazanin" pitchFamily="2" charset="-78"/>
                        </a:rPr>
                        <a:t> پژوهشی</a:t>
                      </a:r>
                      <a:endParaRPr lang="fa-IR" sz="1400" dirty="0" smtClean="0">
                        <a:cs typeface="B Nazanin" pitchFamily="2" charset="-78"/>
                      </a:endParaRPr>
                    </a:p>
                  </a:txBody>
                  <a:tcPr marL="65444" marR="65444" marT="0" marB="0" anchor="ctr"/>
                </a:tc>
                <a:tc>
                  <a:txBody>
                    <a:bodyPr/>
                    <a:lstStyle/>
                    <a:p>
                      <a:pPr marL="0" marR="0" algn="ctr" rtl="0">
                        <a:lnSpc>
                          <a:spcPct val="115000"/>
                        </a:lnSpc>
                        <a:spcBef>
                          <a:spcPts val="0"/>
                        </a:spcBef>
                        <a:spcAft>
                          <a:spcPts val="0"/>
                        </a:spcAft>
                      </a:pPr>
                      <a:r>
                        <a:rPr lang="fa-IR" sz="1400" b="0" kern="1200" dirty="0" smtClean="0">
                          <a:solidFill>
                            <a:schemeClr val="tx1"/>
                          </a:solidFill>
                          <a:latin typeface="+mn-lt"/>
                          <a:ea typeface="+mn-ea"/>
                          <a:cs typeface="B Nazanin" pitchFamily="2" charset="-78"/>
                        </a:rPr>
                        <a:t>قرچک</a:t>
                      </a:r>
                      <a:endParaRPr lang="en-US" sz="1400" b="1" kern="1200" dirty="0">
                        <a:solidFill>
                          <a:schemeClr val="tx1"/>
                        </a:solidFill>
                        <a:latin typeface="+mj-lt"/>
                        <a:ea typeface="+mj-ea"/>
                        <a:cs typeface="B Nazanin" pitchFamily="2" charset="-78"/>
                      </a:endParaRPr>
                    </a:p>
                  </a:txBody>
                  <a:tcPr marL="65444" marR="65444" marT="0" marB="0" anchor="ctr"/>
                </a:tc>
                <a:extLst>
                  <a:ext uri="{0D108BD9-81ED-4DB2-BD59-A6C34878D82A}">
                    <a16:rowId xmlns:a16="http://schemas.microsoft.com/office/drawing/2014/main" val="10002"/>
                  </a:ext>
                </a:extLst>
              </a:tr>
              <a:tr h="370840">
                <a:tc>
                  <a:txBody>
                    <a:bodyPr/>
                    <a:lstStyle/>
                    <a:p>
                      <a:pPr marL="0" marR="0" algn="ctr" rtl="1">
                        <a:lnSpc>
                          <a:spcPct val="115000"/>
                        </a:lnSpc>
                        <a:spcBef>
                          <a:spcPts val="0"/>
                        </a:spcBef>
                        <a:spcAft>
                          <a:spcPts val="0"/>
                        </a:spcAft>
                      </a:pPr>
                      <a:r>
                        <a:rPr lang="fa-IR" sz="1400" kern="1200" dirty="0" smtClean="0">
                          <a:cs typeface="B Nazanin" pitchFamily="2" charset="-78"/>
                        </a:rPr>
                        <a:t>2</a:t>
                      </a:r>
                      <a:endParaRPr lang="en-US" sz="1400" b="1" kern="1200" dirty="0">
                        <a:solidFill>
                          <a:schemeClr val="tx1"/>
                        </a:solidFill>
                        <a:latin typeface="+mj-lt"/>
                        <a:ea typeface="+mj-ea"/>
                        <a:cs typeface="B Nazanin" pitchFamily="2" charset="-78"/>
                      </a:endParaRPr>
                    </a:p>
                  </a:txBody>
                  <a:tcPr marL="65444" marR="65444" marT="0" marB="0" anchor="ctr"/>
                </a:tc>
                <a:tc>
                  <a:txBody>
                    <a:bodyPr/>
                    <a:lstStyle/>
                    <a:p>
                      <a:pPr algn="ctr"/>
                      <a:r>
                        <a:rPr lang="fa-IR" sz="1400" dirty="0" smtClean="0">
                          <a:cs typeface="B Nazanin" pitchFamily="2" charset="-78"/>
                        </a:rPr>
                        <a:t>مرکز جامع توانبخشی</a:t>
                      </a:r>
                      <a:r>
                        <a:rPr lang="fa-IR" sz="1400" baseline="0" dirty="0" smtClean="0">
                          <a:cs typeface="B Nazanin" pitchFamily="2" charset="-78"/>
                        </a:rPr>
                        <a:t> پزشکی حضرت فاطمه زهرا (س)</a:t>
                      </a:r>
                      <a:endParaRPr lang="fa-IR" sz="1400" dirty="0">
                        <a:cs typeface="B Nazanin" pitchFamily="2" charset="-78"/>
                      </a:endParaRPr>
                    </a:p>
                  </a:txBody>
                  <a:tcPr marL="65444" marR="65444" marT="0" marB="0" anchor="ctr"/>
                </a:tc>
                <a:tc>
                  <a:txBody>
                    <a:bodyPr/>
                    <a:lstStyle/>
                    <a:p>
                      <a:pPr algn="ctr"/>
                      <a:r>
                        <a:rPr lang="fa-IR" sz="1400" dirty="0" smtClean="0">
                          <a:cs typeface="B Nazanin" pitchFamily="2" charset="-78"/>
                        </a:rPr>
                        <a:t>توانبخشی</a:t>
                      </a:r>
                      <a:endParaRPr lang="fa-IR" sz="1400" dirty="0">
                        <a:cs typeface="B Nazanin" pitchFamily="2" charset="-78"/>
                      </a:endParaRPr>
                    </a:p>
                  </a:txBody>
                  <a:tcPr marL="65444" marR="65444" marT="0" marB="0" anchor="ctr"/>
                </a:tc>
                <a:tc>
                  <a:txBody>
                    <a:bodyPr/>
                    <a:lstStyle/>
                    <a:p>
                      <a:pPr algn="ctr"/>
                      <a:r>
                        <a:rPr lang="fa-IR" sz="1400" dirty="0" smtClean="0">
                          <a:cs typeface="B Nazanin" pitchFamily="2" charset="-78"/>
                        </a:rPr>
                        <a:t>*</a:t>
                      </a:r>
                      <a:endParaRPr lang="fa-IR" sz="1400" dirty="0">
                        <a:cs typeface="B Nazanin" pitchFamily="2" charset="-78"/>
                      </a:endParaRPr>
                    </a:p>
                  </a:txBody>
                  <a:tcPr marL="65444" marR="65444" marT="0" marB="0" anchor="ctr"/>
                </a:tc>
                <a:tc>
                  <a:txBody>
                    <a:bodyPr/>
                    <a:lstStyle/>
                    <a:p>
                      <a:pPr algn="ctr"/>
                      <a:endParaRPr lang="fa-IR" sz="1400" dirty="0">
                        <a:cs typeface="B Nazanin" pitchFamily="2" charset="-78"/>
                      </a:endParaRPr>
                    </a:p>
                  </a:txBody>
                  <a:tcPr marL="65444" marR="65444" marT="0" marB="0" anchor="ctr"/>
                </a:tc>
                <a:tc>
                  <a:txBody>
                    <a:bodyPr/>
                    <a:lstStyle/>
                    <a:p>
                      <a:pPr algn="ctr"/>
                      <a:r>
                        <a:rPr lang="fa-IR" sz="1400" dirty="0" smtClean="0">
                          <a:cs typeface="B Nazanin" pitchFamily="2" charset="-78"/>
                        </a:rPr>
                        <a:t>همکاری علمی-</a:t>
                      </a:r>
                      <a:r>
                        <a:rPr lang="fa-IR" sz="1400" baseline="0" dirty="0" smtClean="0">
                          <a:cs typeface="B Nazanin" pitchFamily="2" charset="-78"/>
                        </a:rPr>
                        <a:t> پژوهشی</a:t>
                      </a:r>
                      <a:endParaRPr lang="fa-IR" sz="1400" dirty="0">
                        <a:cs typeface="B Nazanin" pitchFamily="2" charset="-78"/>
                      </a:endParaRPr>
                    </a:p>
                  </a:txBody>
                  <a:tcPr marL="65444" marR="65444" marT="0" marB="0" anchor="ctr"/>
                </a:tc>
                <a:tc>
                  <a:txBody>
                    <a:bodyPr/>
                    <a:lstStyle/>
                    <a:p>
                      <a:pPr algn="ctr"/>
                      <a:r>
                        <a:rPr lang="fa-IR" sz="1400" dirty="0" smtClean="0">
                          <a:cs typeface="B Nazanin" pitchFamily="2" charset="-78"/>
                        </a:rPr>
                        <a:t>ورامین</a:t>
                      </a:r>
                      <a:endParaRPr lang="fa-IR" sz="1400" dirty="0">
                        <a:cs typeface="B Nazanin" pitchFamily="2" charset="-78"/>
                      </a:endParaRPr>
                    </a:p>
                  </a:txBody>
                  <a:tcPr marL="65444" marR="65444" marT="0" marB="0" anchor="ctr"/>
                </a:tc>
                <a:extLst>
                  <a:ext uri="{0D108BD9-81ED-4DB2-BD59-A6C34878D82A}">
                    <a16:rowId xmlns:a16="http://schemas.microsoft.com/office/drawing/2014/main" val="10003"/>
                  </a:ext>
                </a:extLst>
              </a:tr>
              <a:tr h="370840">
                <a:tc>
                  <a:txBody>
                    <a:bodyPr/>
                    <a:lstStyle/>
                    <a:p>
                      <a:pPr marL="0" marR="0" algn="ctr" rtl="1">
                        <a:lnSpc>
                          <a:spcPct val="115000"/>
                        </a:lnSpc>
                        <a:spcBef>
                          <a:spcPts val="0"/>
                        </a:spcBef>
                        <a:spcAft>
                          <a:spcPts val="0"/>
                        </a:spcAft>
                      </a:pPr>
                      <a:r>
                        <a:rPr lang="fa-IR" sz="1400" kern="1200" dirty="0" smtClean="0">
                          <a:cs typeface="B Nazanin" pitchFamily="2" charset="-78"/>
                        </a:rPr>
                        <a:t>3</a:t>
                      </a:r>
                      <a:endParaRPr lang="en-US" sz="1400" b="1" kern="1200" dirty="0">
                        <a:solidFill>
                          <a:schemeClr val="tx1"/>
                        </a:solidFill>
                        <a:latin typeface="+mj-lt"/>
                        <a:ea typeface="+mj-ea"/>
                        <a:cs typeface="B Nazanin" pitchFamily="2" charset="-78"/>
                      </a:endParaRPr>
                    </a:p>
                  </a:txBody>
                  <a:tcPr marL="65444" marR="65444" marT="0" marB="0"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400" dirty="0" smtClean="0">
                          <a:cs typeface="B Nazanin" pitchFamily="2" charset="-78"/>
                        </a:rPr>
                        <a:t>مرکز جامع توانبخشی</a:t>
                      </a:r>
                      <a:r>
                        <a:rPr lang="fa-IR" sz="1400" baseline="0" dirty="0" smtClean="0">
                          <a:cs typeface="B Nazanin" pitchFamily="2" charset="-78"/>
                        </a:rPr>
                        <a:t> پزشکی اریکه پرسپولیس</a:t>
                      </a:r>
                      <a:endParaRPr lang="fa-IR" sz="1400" dirty="0" smtClean="0">
                        <a:cs typeface="B Nazanin" pitchFamily="2" charset="-78"/>
                      </a:endParaRPr>
                    </a:p>
                  </a:txBody>
                  <a:tcPr marL="65444" marR="65444" marT="0" marB="0" anchor="ctr"/>
                </a:tc>
                <a:tc>
                  <a:txBody>
                    <a:bodyPr/>
                    <a:lstStyle/>
                    <a:p>
                      <a:pPr algn="ctr"/>
                      <a:r>
                        <a:rPr lang="fa-IR" sz="1400" dirty="0" smtClean="0">
                          <a:cs typeface="B Nazanin" pitchFamily="2" charset="-78"/>
                        </a:rPr>
                        <a:t>توانبخشی</a:t>
                      </a:r>
                      <a:endParaRPr lang="fa-IR" sz="1400" dirty="0">
                        <a:cs typeface="B Nazanin" pitchFamily="2" charset="-78"/>
                      </a:endParaRPr>
                    </a:p>
                  </a:txBody>
                  <a:tcPr marL="65444" marR="65444" marT="0" marB="0" anchor="ctr"/>
                </a:tc>
                <a:tc>
                  <a:txBody>
                    <a:bodyPr/>
                    <a:lstStyle/>
                    <a:p>
                      <a:pPr algn="ctr"/>
                      <a:r>
                        <a:rPr lang="fa-IR" sz="1400" dirty="0" smtClean="0">
                          <a:cs typeface="B Nazanin" pitchFamily="2" charset="-78"/>
                        </a:rPr>
                        <a:t>*</a:t>
                      </a:r>
                      <a:endParaRPr lang="fa-IR" sz="1400" dirty="0">
                        <a:cs typeface="B Nazanin" pitchFamily="2" charset="-78"/>
                      </a:endParaRPr>
                    </a:p>
                  </a:txBody>
                  <a:tcPr marL="65444" marR="65444" marT="0" marB="0" anchor="ctr"/>
                </a:tc>
                <a:tc>
                  <a:txBody>
                    <a:bodyPr/>
                    <a:lstStyle/>
                    <a:p>
                      <a:pPr algn="ctr"/>
                      <a:endParaRPr lang="fa-IR" sz="1400" dirty="0">
                        <a:cs typeface="B Nazanin" pitchFamily="2" charset="-78"/>
                      </a:endParaRPr>
                    </a:p>
                  </a:txBody>
                  <a:tcPr marL="65444" marR="65444" marT="0" marB="0"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400" dirty="0" smtClean="0">
                          <a:cs typeface="B Nazanin" pitchFamily="2" charset="-78"/>
                        </a:rPr>
                        <a:t>همکاری علمی-</a:t>
                      </a:r>
                      <a:r>
                        <a:rPr lang="fa-IR" sz="1400" baseline="0" dirty="0" smtClean="0">
                          <a:cs typeface="B Nazanin" pitchFamily="2" charset="-78"/>
                        </a:rPr>
                        <a:t> پژوهشی</a:t>
                      </a:r>
                      <a:endParaRPr lang="fa-IR" sz="1400" dirty="0" smtClean="0">
                        <a:cs typeface="B Nazanin" pitchFamily="2" charset="-78"/>
                      </a:endParaRPr>
                    </a:p>
                  </a:txBody>
                  <a:tcPr marL="65444" marR="65444" marT="0" marB="0" anchor="ctr"/>
                </a:tc>
                <a:tc>
                  <a:txBody>
                    <a:bodyPr/>
                    <a:lstStyle/>
                    <a:p>
                      <a:pPr algn="ctr"/>
                      <a:r>
                        <a:rPr lang="fa-IR" sz="1400" dirty="0" smtClean="0">
                          <a:cs typeface="B Nazanin" pitchFamily="2" charset="-78"/>
                        </a:rPr>
                        <a:t>ورامین</a:t>
                      </a:r>
                      <a:endParaRPr lang="fa-IR" sz="1400" dirty="0">
                        <a:cs typeface="B Nazanin" pitchFamily="2" charset="-78"/>
                      </a:endParaRPr>
                    </a:p>
                  </a:txBody>
                  <a:tcPr marL="65444" marR="65444" marT="0" marB="0" anchor="ctr"/>
                </a:tc>
                <a:extLst>
                  <a:ext uri="{0D108BD9-81ED-4DB2-BD59-A6C34878D82A}">
                    <a16:rowId xmlns:a16="http://schemas.microsoft.com/office/drawing/2014/main" val="10004"/>
                  </a:ext>
                </a:extLst>
              </a:tr>
              <a:tr h="370840">
                <a:tc>
                  <a:txBody>
                    <a:bodyPr/>
                    <a:lstStyle/>
                    <a:p>
                      <a:pPr marL="0" marR="0" algn="ctr" rtl="1">
                        <a:lnSpc>
                          <a:spcPct val="115000"/>
                        </a:lnSpc>
                        <a:spcBef>
                          <a:spcPts val="0"/>
                        </a:spcBef>
                        <a:spcAft>
                          <a:spcPts val="0"/>
                        </a:spcAft>
                      </a:pPr>
                      <a:r>
                        <a:rPr lang="fa-IR" sz="1400" b="1" kern="1200" dirty="0" smtClean="0">
                          <a:solidFill>
                            <a:schemeClr val="tx1"/>
                          </a:solidFill>
                          <a:latin typeface="+mj-lt"/>
                          <a:ea typeface="+mj-ea"/>
                          <a:cs typeface="B Nazanin" pitchFamily="2" charset="-78"/>
                        </a:rPr>
                        <a:t>4</a:t>
                      </a:r>
                      <a:endParaRPr lang="en-US" sz="1400" b="1" kern="1200" dirty="0">
                        <a:solidFill>
                          <a:schemeClr val="tx1"/>
                        </a:solidFill>
                        <a:latin typeface="+mj-lt"/>
                        <a:ea typeface="+mj-ea"/>
                        <a:cs typeface="B Nazanin" pitchFamily="2" charset="-78"/>
                      </a:endParaRPr>
                    </a:p>
                  </a:txBody>
                  <a:tcPr marL="65444" marR="65444" marT="0" marB="0"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400" dirty="0" smtClean="0">
                          <a:cs typeface="B Nazanin" pitchFamily="2" charset="-78"/>
                        </a:rPr>
                        <a:t>مرکز جامع توانبخشی</a:t>
                      </a:r>
                      <a:r>
                        <a:rPr lang="fa-IR" sz="1400" baseline="0" dirty="0" smtClean="0">
                          <a:cs typeface="B Nazanin" pitchFamily="2" charset="-78"/>
                        </a:rPr>
                        <a:t> ویژه کودکان معلول اریکه پرسپولیس</a:t>
                      </a:r>
                      <a:endParaRPr lang="fa-IR" sz="1400" dirty="0" smtClean="0">
                        <a:cs typeface="B Nazanin" pitchFamily="2" charset="-78"/>
                      </a:endParaRPr>
                    </a:p>
                  </a:txBody>
                  <a:tcPr marL="65444" marR="65444" marT="0" marB="0" anchor="ctr"/>
                </a:tc>
                <a:tc>
                  <a:txBody>
                    <a:bodyPr/>
                    <a:lstStyle/>
                    <a:p>
                      <a:pPr algn="ctr"/>
                      <a:r>
                        <a:rPr lang="fa-IR" sz="1400" dirty="0" smtClean="0">
                          <a:cs typeface="B Nazanin" pitchFamily="2" charset="-78"/>
                        </a:rPr>
                        <a:t>توانبخشی</a:t>
                      </a:r>
                      <a:endParaRPr lang="fa-IR" sz="1400" dirty="0">
                        <a:cs typeface="B Nazanin" pitchFamily="2" charset="-78"/>
                      </a:endParaRPr>
                    </a:p>
                  </a:txBody>
                  <a:tcPr marL="65444" marR="65444" marT="0" marB="0" anchor="ctr"/>
                </a:tc>
                <a:tc>
                  <a:txBody>
                    <a:bodyPr/>
                    <a:lstStyle/>
                    <a:p>
                      <a:pPr algn="ctr"/>
                      <a:r>
                        <a:rPr lang="fa-IR" sz="1400" dirty="0" smtClean="0">
                          <a:cs typeface="B Nazanin" pitchFamily="2" charset="-78"/>
                        </a:rPr>
                        <a:t>*</a:t>
                      </a:r>
                      <a:endParaRPr lang="fa-IR" sz="1400" dirty="0">
                        <a:cs typeface="B Nazanin" pitchFamily="2" charset="-78"/>
                      </a:endParaRPr>
                    </a:p>
                  </a:txBody>
                  <a:tcPr marL="65444" marR="65444" marT="0" marB="0" anchor="ctr"/>
                </a:tc>
                <a:tc>
                  <a:txBody>
                    <a:bodyPr/>
                    <a:lstStyle/>
                    <a:p>
                      <a:pPr algn="ctr"/>
                      <a:endParaRPr lang="fa-IR" sz="1400" dirty="0">
                        <a:cs typeface="B Nazanin" pitchFamily="2" charset="-78"/>
                      </a:endParaRPr>
                    </a:p>
                  </a:txBody>
                  <a:tcPr marL="65444" marR="65444" marT="0" marB="0" anchor="ctr"/>
                </a:tc>
                <a:tc>
                  <a:txBody>
                    <a:bodyPr/>
                    <a:lstStyle/>
                    <a:p>
                      <a:pPr algn="ctr"/>
                      <a:r>
                        <a:rPr lang="fa-IR" sz="1400" dirty="0" smtClean="0">
                          <a:cs typeface="B Nazanin" pitchFamily="2" charset="-78"/>
                        </a:rPr>
                        <a:t>همکاری علمی-</a:t>
                      </a:r>
                      <a:r>
                        <a:rPr lang="fa-IR" sz="1400" baseline="0" dirty="0" smtClean="0">
                          <a:cs typeface="B Nazanin" pitchFamily="2" charset="-78"/>
                        </a:rPr>
                        <a:t> پژوهشی</a:t>
                      </a:r>
                      <a:endParaRPr lang="fa-IR" sz="1400" dirty="0">
                        <a:cs typeface="B Nazanin" pitchFamily="2" charset="-78"/>
                      </a:endParaRPr>
                    </a:p>
                  </a:txBody>
                  <a:tcPr marL="65444" marR="65444" marT="0" marB="0" anchor="ctr"/>
                </a:tc>
                <a:tc>
                  <a:txBody>
                    <a:bodyPr/>
                    <a:lstStyle/>
                    <a:p>
                      <a:pPr algn="ctr"/>
                      <a:r>
                        <a:rPr lang="fa-IR" sz="1400" dirty="0" smtClean="0">
                          <a:cs typeface="B Nazanin" pitchFamily="2" charset="-78"/>
                        </a:rPr>
                        <a:t>ورامین</a:t>
                      </a:r>
                      <a:endParaRPr lang="fa-IR" sz="1400" dirty="0">
                        <a:cs typeface="B Nazanin" pitchFamily="2" charset="-78"/>
                      </a:endParaRPr>
                    </a:p>
                  </a:txBody>
                  <a:tcPr marL="65444" marR="65444" marT="0" marB="0" anchor="ctr"/>
                </a:tc>
                <a:extLst>
                  <a:ext uri="{0D108BD9-81ED-4DB2-BD59-A6C34878D82A}">
                    <a16:rowId xmlns:a16="http://schemas.microsoft.com/office/drawing/2014/main" val="10005"/>
                  </a:ext>
                </a:extLst>
              </a:tr>
              <a:tr h="370840">
                <a:tc>
                  <a:txBody>
                    <a:bodyPr/>
                    <a:lstStyle/>
                    <a:p>
                      <a:pPr marL="0" marR="0" algn="ctr" rtl="1">
                        <a:lnSpc>
                          <a:spcPct val="115000"/>
                        </a:lnSpc>
                        <a:spcBef>
                          <a:spcPts val="0"/>
                        </a:spcBef>
                        <a:spcAft>
                          <a:spcPts val="0"/>
                        </a:spcAft>
                      </a:pPr>
                      <a:r>
                        <a:rPr lang="fa-IR" sz="1400" b="1" kern="1200" dirty="0" smtClean="0">
                          <a:solidFill>
                            <a:schemeClr val="tx1"/>
                          </a:solidFill>
                          <a:latin typeface="+mj-lt"/>
                          <a:ea typeface="+mj-ea"/>
                          <a:cs typeface="B Nazanin" pitchFamily="2" charset="-78"/>
                        </a:rPr>
                        <a:t>5</a:t>
                      </a:r>
                      <a:endParaRPr lang="en-US" sz="1400" b="1" kern="1200" dirty="0">
                        <a:solidFill>
                          <a:schemeClr val="tx1"/>
                        </a:solidFill>
                        <a:latin typeface="+mj-lt"/>
                        <a:ea typeface="+mj-ea"/>
                        <a:cs typeface="B Nazanin" pitchFamily="2" charset="-78"/>
                      </a:endParaRPr>
                    </a:p>
                  </a:txBody>
                  <a:tcPr marL="65444" marR="65444" marT="0" marB="0" anchor="ctr"/>
                </a:tc>
                <a:tc>
                  <a:txBody>
                    <a:bodyPr/>
                    <a:lstStyle/>
                    <a:p>
                      <a:pPr algn="ctr"/>
                      <a:r>
                        <a:rPr lang="fa-IR" sz="1600" dirty="0" smtClean="0">
                          <a:cs typeface="B Nazanin" panose="00000400000000000000" pitchFamily="2" charset="-78"/>
                        </a:rPr>
                        <a:t>اقامتگاه بومگردی محمدحسین خان قرچک</a:t>
                      </a:r>
                      <a:endParaRPr lang="fa-IR" sz="1600" dirty="0">
                        <a:cs typeface="B Nazanin" panose="00000400000000000000" pitchFamily="2" charset="-78"/>
                      </a:endParaRPr>
                    </a:p>
                  </a:txBody>
                  <a:tcPr marL="65444" marR="65444" marT="0" marB="0" anchor="ctr"/>
                </a:tc>
                <a:tc>
                  <a:txBody>
                    <a:bodyPr/>
                    <a:lstStyle/>
                    <a:p>
                      <a:pPr algn="ctr"/>
                      <a:r>
                        <a:rPr lang="fa-IR" dirty="0" smtClean="0">
                          <a:cs typeface="B Nazanin" panose="00000400000000000000" pitchFamily="2" charset="-78"/>
                        </a:rPr>
                        <a:t>گردشگری</a:t>
                      </a:r>
                      <a:endParaRPr lang="fa-IR" dirty="0">
                        <a:cs typeface="B Nazanin" panose="00000400000000000000" pitchFamily="2" charset="-78"/>
                      </a:endParaRPr>
                    </a:p>
                  </a:txBody>
                  <a:tcPr marL="65444" marR="65444" marT="0" marB="0" anchor="ctr"/>
                </a:tc>
                <a:tc>
                  <a:txBody>
                    <a:bodyPr/>
                    <a:lstStyle/>
                    <a:p>
                      <a:pPr algn="ctr"/>
                      <a:r>
                        <a:rPr lang="fa-IR" dirty="0" smtClean="0"/>
                        <a:t>*</a:t>
                      </a:r>
                      <a:endParaRPr lang="fa-IR" dirty="0"/>
                    </a:p>
                  </a:txBody>
                  <a:tcPr marL="65444" marR="65444" marT="0" marB="0" anchor="ctr"/>
                </a:tc>
                <a:tc>
                  <a:txBody>
                    <a:bodyPr/>
                    <a:lstStyle/>
                    <a:p>
                      <a:pPr algn="ctr"/>
                      <a:endParaRPr lang="fa-IR" dirty="0"/>
                    </a:p>
                  </a:txBody>
                  <a:tcPr marL="65444" marR="65444" marT="0" marB="0" anchor="ctr"/>
                </a:tc>
                <a:tc>
                  <a:txBody>
                    <a:bodyPr/>
                    <a:lstStyle/>
                    <a:p>
                      <a:pPr algn="ctr"/>
                      <a:r>
                        <a:rPr lang="fa-IR" sz="1600" dirty="0" smtClean="0">
                          <a:cs typeface="B Nazanin" pitchFamily="2" charset="-78"/>
                        </a:rPr>
                        <a:t>همکاری علمی-</a:t>
                      </a:r>
                      <a:r>
                        <a:rPr lang="fa-IR" sz="1600" baseline="0" dirty="0" smtClean="0">
                          <a:cs typeface="B Nazanin" pitchFamily="2" charset="-78"/>
                        </a:rPr>
                        <a:t> پژوهشی</a:t>
                      </a:r>
                      <a:endParaRPr lang="fa-IR" sz="1600" dirty="0"/>
                    </a:p>
                  </a:txBody>
                  <a:tcPr marL="65444" marR="65444" marT="0" marB="0" anchor="ctr"/>
                </a:tc>
                <a:tc>
                  <a:txBody>
                    <a:bodyPr/>
                    <a:lstStyle/>
                    <a:p>
                      <a:pPr algn="ctr"/>
                      <a:r>
                        <a:rPr lang="fa-IR" dirty="0" smtClean="0">
                          <a:cs typeface="B Nazanin" panose="00000400000000000000" pitchFamily="2" charset="-78"/>
                        </a:rPr>
                        <a:t>قرچک</a:t>
                      </a:r>
                      <a:endParaRPr lang="fa-IR" dirty="0">
                        <a:cs typeface="B Nazanin" panose="00000400000000000000" pitchFamily="2" charset="-78"/>
                      </a:endParaRPr>
                    </a:p>
                  </a:txBody>
                  <a:tcPr marL="65444" marR="65444" marT="0" marB="0" anchor="ctr"/>
                </a:tc>
                <a:extLst>
                  <a:ext uri="{0D108BD9-81ED-4DB2-BD59-A6C34878D82A}">
                    <a16:rowId xmlns:a16="http://schemas.microsoft.com/office/drawing/2014/main" val="10006"/>
                  </a:ext>
                </a:extLst>
              </a:tr>
              <a:tr h="370840">
                <a:tc>
                  <a:txBody>
                    <a:bodyPr/>
                    <a:lstStyle/>
                    <a:p>
                      <a:pPr marL="0" marR="0" algn="ctr" rtl="1">
                        <a:lnSpc>
                          <a:spcPct val="115000"/>
                        </a:lnSpc>
                        <a:spcBef>
                          <a:spcPts val="0"/>
                        </a:spcBef>
                        <a:spcAft>
                          <a:spcPts val="0"/>
                        </a:spcAft>
                      </a:pPr>
                      <a:r>
                        <a:rPr lang="fa-IR" sz="1400" b="1" kern="1200" dirty="0" smtClean="0">
                          <a:solidFill>
                            <a:schemeClr val="tx1"/>
                          </a:solidFill>
                          <a:latin typeface="+mj-lt"/>
                          <a:ea typeface="+mj-ea"/>
                          <a:cs typeface="B Nazanin" pitchFamily="2" charset="-78"/>
                        </a:rPr>
                        <a:t>6</a:t>
                      </a:r>
                      <a:endParaRPr lang="en-US" sz="1400" b="1" kern="1200" dirty="0">
                        <a:solidFill>
                          <a:schemeClr val="tx1"/>
                        </a:solidFill>
                        <a:latin typeface="+mj-lt"/>
                        <a:ea typeface="+mj-ea"/>
                        <a:cs typeface="B Nazanin" pitchFamily="2" charset="-78"/>
                      </a:endParaRPr>
                    </a:p>
                  </a:txBody>
                  <a:tcPr marL="65444" marR="65444" marT="0" marB="0" anchor="ctr"/>
                </a:tc>
                <a:tc>
                  <a:txBody>
                    <a:bodyPr/>
                    <a:lstStyle/>
                    <a:p>
                      <a:pPr algn="ctr"/>
                      <a:r>
                        <a:rPr lang="fa-IR" sz="1400" dirty="0" smtClean="0">
                          <a:cs typeface="B Nazanin" pitchFamily="2" charset="-78"/>
                        </a:rPr>
                        <a:t>بیمارستان فوق تخصصی نور افشاء</a:t>
                      </a:r>
                      <a:endParaRPr lang="fa-IR" sz="1400" dirty="0">
                        <a:cs typeface="B Nazanin" pitchFamily="2" charset="-78"/>
                      </a:endParaRPr>
                    </a:p>
                  </a:txBody>
                  <a:tcPr marL="65444" marR="65444" marT="0" marB="0" anchor="ctr"/>
                </a:tc>
                <a:tc>
                  <a:txBody>
                    <a:bodyPr/>
                    <a:lstStyle/>
                    <a:p>
                      <a:pPr algn="ctr"/>
                      <a:r>
                        <a:rPr lang="fa-IR" sz="1400" dirty="0" smtClean="0">
                          <a:cs typeface="B Nazanin" pitchFamily="2" charset="-78"/>
                        </a:rPr>
                        <a:t>ارتقاء توانبخشی و توانمندی</a:t>
                      </a:r>
                      <a:endParaRPr lang="fa-IR" sz="1400" dirty="0">
                        <a:cs typeface="B Nazanin" pitchFamily="2" charset="-78"/>
                      </a:endParaRPr>
                    </a:p>
                  </a:txBody>
                  <a:tcPr marL="65444" marR="65444" marT="0" marB="0" anchor="ctr"/>
                </a:tc>
                <a:tc>
                  <a:txBody>
                    <a:bodyPr/>
                    <a:lstStyle/>
                    <a:p>
                      <a:pPr algn="ctr"/>
                      <a:endParaRPr lang="fa-IR" sz="1400" dirty="0">
                        <a:cs typeface="B Nazanin" pitchFamily="2" charset="-78"/>
                      </a:endParaRPr>
                    </a:p>
                  </a:txBody>
                  <a:tcPr marL="65444" marR="65444" marT="0" marB="0" anchor="ctr"/>
                </a:tc>
                <a:tc>
                  <a:txBody>
                    <a:bodyPr/>
                    <a:lstStyle/>
                    <a:p>
                      <a:pPr algn="ctr"/>
                      <a:r>
                        <a:rPr lang="fa-IR" sz="1400" dirty="0" smtClean="0">
                          <a:cs typeface="B Nazanin" pitchFamily="2" charset="-78"/>
                        </a:rPr>
                        <a:t>*</a:t>
                      </a:r>
                      <a:endParaRPr lang="fa-IR" sz="1400" dirty="0">
                        <a:cs typeface="B Nazanin" pitchFamily="2" charset="-78"/>
                      </a:endParaRPr>
                    </a:p>
                  </a:txBody>
                  <a:tcPr marL="65444" marR="65444" marT="0" marB="0" anchor="ctr"/>
                </a:tc>
                <a:tc>
                  <a:txBody>
                    <a:bodyPr/>
                    <a:lstStyle/>
                    <a:p>
                      <a:pPr marL="0" marR="0" algn="ctr" rtl="0">
                        <a:lnSpc>
                          <a:spcPct val="115000"/>
                        </a:lnSpc>
                        <a:spcBef>
                          <a:spcPts val="0"/>
                        </a:spcBef>
                        <a:spcAft>
                          <a:spcPts val="0"/>
                        </a:spcAft>
                      </a:pPr>
                      <a:r>
                        <a:rPr lang="fa-IR" sz="1400" kern="1200" dirty="0" smtClean="0">
                          <a:cs typeface="B Nazanin" pitchFamily="2" charset="-78"/>
                        </a:rPr>
                        <a:t>همکاری علمی</a:t>
                      </a:r>
                      <a:r>
                        <a:rPr lang="fa-IR" sz="1400" kern="1200" baseline="0" dirty="0" smtClean="0">
                          <a:cs typeface="B Nazanin" pitchFamily="2" charset="-78"/>
                        </a:rPr>
                        <a:t> - آموزشی</a:t>
                      </a:r>
                      <a:endParaRPr lang="en-US" sz="1400" b="1" kern="1200" dirty="0">
                        <a:solidFill>
                          <a:schemeClr val="tx1"/>
                        </a:solidFill>
                        <a:latin typeface="+mn-lt"/>
                        <a:ea typeface="+mn-ea"/>
                        <a:cs typeface="B Nazanin" pitchFamily="2" charset="-78"/>
                      </a:endParaRPr>
                    </a:p>
                  </a:txBody>
                  <a:tcPr marL="65444" marR="65444" marT="0" marB="0" anchor="ctr"/>
                </a:tc>
                <a:tc>
                  <a:txBody>
                    <a:bodyPr/>
                    <a:lstStyle/>
                    <a:p>
                      <a:pPr algn="ctr"/>
                      <a:r>
                        <a:rPr lang="fa-IR" sz="1400" dirty="0" smtClean="0">
                          <a:cs typeface="B Nazanin" pitchFamily="2" charset="-78"/>
                        </a:rPr>
                        <a:t>تهران</a:t>
                      </a:r>
                      <a:endParaRPr lang="fa-IR" sz="1400" dirty="0">
                        <a:cs typeface="B Nazanin" pitchFamily="2" charset="-78"/>
                      </a:endParaRPr>
                    </a:p>
                  </a:txBody>
                  <a:tcPr marL="65444" marR="65444" marT="0" marB="0" anchor="ctr"/>
                </a:tc>
                <a:extLst>
                  <a:ext uri="{0D108BD9-81ED-4DB2-BD59-A6C34878D82A}">
                    <a16:rowId xmlns:a16="http://schemas.microsoft.com/office/drawing/2014/main" val="10007"/>
                  </a:ext>
                </a:extLst>
              </a:tr>
              <a:tr h="370840">
                <a:tc>
                  <a:txBody>
                    <a:bodyPr/>
                    <a:lstStyle/>
                    <a:p>
                      <a:pPr marL="0" marR="0" algn="ctr" rtl="1">
                        <a:lnSpc>
                          <a:spcPct val="115000"/>
                        </a:lnSpc>
                        <a:spcBef>
                          <a:spcPts val="0"/>
                        </a:spcBef>
                        <a:spcAft>
                          <a:spcPts val="0"/>
                        </a:spcAft>
                      </a:pPr>
                      <a:r>
                        <a:rPr lang="fa-IR" sz="1400" b="1" kern="1200" dirty="0" smtClean="0">
                          <a:solidFill>
                            <a:schemeClr val="tx1"/>
                          </a:solidFill>
                          <a:latin typeface="+mj-lt"/>
                          <a:ea typeface="+mj-ea"/>
                          <a:cs typeface="B Nazanin" pitchFamily="2" charset="-78"/>
                        </a:rPr>
                        <a:t>7</a:t>
                      </a:r>
                      <a:endParaRPr lang="en-US" sz="1400" b="1" kern="1200" dirty="0">
                        <a:solidFill>
                          <a:schemeClr val="tx1"/>
                        </a:solidFill>
                        <a:latin typeface="+mj-lt"/>
                        <a:ea typeface="+mj-ea"/>
                        <a:cs typeface="B Nazanin" pitchFamily="2" charset="-78"/>
                      </a:endParaRPr>
                    </a:p>
                  </a:txBody>
                  <a:tcPr marL="65444" marR="65444" marT="0" marB="0" anchor="ctr"/>
                </a:tc>
                <a:tc>
                  <a:txBody>
                    <a:bodyPr/>
                    <a:lstStyle/>
                    <a:p>
                      <a:pPr marL="0" marR="0" algn="ctr" rtl="1">
                        <a:lnSpc>
                          <a:spcPct val="115000"/>
                        </a:lnSpc>
                        <a:spcBef>
                          <a:spcPts val="0"/>
                        </a:spcBef>
                        <a:spcAft>
                          <a:spcPts val="0"/>
                        </a:spcAft>
                      </a:pPr>
                      <a:r>
                        <a:rPr kumimoji="0" lang="fa-IR" sz="1400" b="1" i="0" u="none" strike="noStrike" kern="1200" cap="none" normalizeH="0" baseline="0" dirty="0" smtClean="0">
                          <a:ln>
                            <a:noFill/>
                          </a:ln>
                          <a:solidFill>
                            <a:schemeClr val="tx1"/>
                          </a:solidFill>
                          <a:effectLst/>
                          <a:latin typeface="Calibri" pitchFamily="34" charset="0"/>
                          <a:ea typeface="Calibri" pitchFamily="34" charset="0"/>
                          <a:cs typeface="B Nazanin" pitchFamily="2" charset="-78"/>
                        </a:rPr>
                        <a:t>اداره میراث فرهنگی و گردشگری شهرستان قرچک</a:t>
                      </a:r>
                      <a:endParaRPr kumimoji="0" lang="en-US" sz="1400" b="1" i="0" u="none" strike="noStrike" kern="1200" cap="none" normalizeH="0" baseline="0" dirty="0">
                        <a:ln>
                          <a:noFill/>
                        </a:ln>
                        <a:solidFill>
                          <a:schemeClr val="tx1"/>
                        </a:solidFill>
                        <a:effectLst/>
                        <a:latin typeface="Calibri" pitchFamily="34" charset="0"/>
                        <a:ea typeface="Calibri" pitchFamily="34" charset="0"/>
                        <a:cs typeface="B Nazanin" pitchFamily="2" charset="-78"/>
                      </a:endParaRPr>
                    </a:p>
                  </a:txBody>
                  <a:tcPr marL="68578" marR="68578" marT="0" marB="0" anchor="ctr"/>
                </a:tc>
                <a:tc>
                  <a:txBody>
                    <a:bodyPr/>
                    <a:lstStyle/>
                    <a:p>
                      <a:pPr marL="0" marR="0" algn="ctr" rtl="1">
                        <a:lnSpc>
                          <a:spcPct val="115000"/>
                        </a:lnSpc>
                        <a:spcBef>
                          <a:spcPts val="0"/>
                        </a:spcBef>
                        <a:spcAft>
                          <a:spcPts val="0"/>
                        </a:spcAft>
                      </a:pPr>
                      <a:r>
                        <a:rPr kumimoji="0" lang="fa-IR" sz="1400" b="1" i="0" u="none" strike="noStrike" kern="1200" cap="none" normalizeH="0" baseline="0" dirty="0" smtClean="0">
                          <a:ln>
                            <a:noFill/>
                          </a:ln>
                          <a:solidFill>
                            <a:schemeClr val="tx1"/>
                          </a:solidFill>
                          <a:effectLst/>
                          <a:latin typeface="Calibri" pitchFamily="34" charset="0"/>
                          <a:ea typeface="Calibri" pitchFamily="34" charset="0"/>
                          <a:cs typeface="B Nazanin" pitchFamily="2" charset="-78"/>
                        </a:rPr>
                        <a:t>گردشگری</a:t>
                      </a:r>
                      <a:endParaRPr kumimoji="0" lang="en-US" sz="1400" b="1" i="0" u="none" strike="noStrike" kern="1200" cap="none" normalizeH="0" baseline="0" dirty="0">
                        <a:ln>
                          <a:noFill/>
                        </a:ln>
                        <a:solidFill>
                          <a:schemeClr val="tx1"/>
                        </a:solidFill>
                        <a:effectLst/>
                        <a:latin typeface="Calibri" pitchFamily="34" charset="0"/>
                        <a:ea typeface="Calibri" pitchFamily="34" charset="0"/>
                        <a:cs typeface="B Nazanin" pitchFamily="2" charset="-78"/>
                      </a:endParaRPr>
                    </a:p>
                  </a:txBody>
                  <a:tcPr marL="68578" marR="68578" marT="0" marB="0" anchor="ctr"/>
                </a:tc>
                <a:tc>
                  <a:txBody>
                    <a:bodyPr/>
                    <a:lstStyle/>
                    <a:p>
                      <a:pPr algn="ctr"/>
                      <a:endParaRPr lang="fa-IR" sz="1400" dirty="0">
                        <a:cs typeface="B Nazanin" pitchFamily="2" charset="-78"/>
                      </a:endParaRPr>
                    </a:p>
                  </a:txBody>
                  <a:tcPr marL="65444" marR="65444" marT="0" marB="0" anchor="ctr"/>
                </a:tc>
                <a:tc>
                  <a:txBody>
                    <a:bodyPr/>
                    <a:lstStyle/>
                    <a:p>
                      <a:pPr algn="ctr"/>
                      <a:r>
                        <a:rPr lang="fa-IR" sz="1400" dirty="0" smtClean="0">
                          <a:cs typeface="B Nazanin" pitchFamily="2" charset="-78"/>
                        </a:rPr>
                        <a:t>*</a:t>
                      </a:r>
                      <a:endParaRPr lang="fa-IR" sz="1400" dirty="0">
                        <a:cs typeface="B Nazanin" pitchFamily="2" charset="-78"/>
                      </a:endParaRPr>
                    </a:p>
                  </a:txBody>
                  <a:tcPr marL="65444" marR="65444" marT="0" marB="0" anchor="ctr"/>
                </a:tc>
                <a:tc>
                  <a:txBody>
                    <a:bodyPr/>
                    <a:lstStyle/>
                    <a:p>
                      <a:pPr algn="ctr"/>
                      <a:r>
                        <a:rPr lang="fa-IR" sz="1600" dirty="0" smtClean="0">
                          <a:cs typeface="B Nazanin" pitchFamily="2" charset="-78"/>
                        </a:rPr>
                        <a:t>همکاری علمی-</a:t>
                      </a:r>
                      <a:r>
                        <a:rPr lang="fa-IR" sz="1600" baseline="0" dirty="0" smtClean="0">
                          <a:cs typeface="B Nazanin" pitchFamily="2" charset="-78"/>
                        </a:rPr>
                        <a:t> پژوهشی</a:t>
                      </a:r>
                      <a:endParaRPr lang="fa-IR" sz="1600" dirty="0"/>
                    </a:p>
                  </a:txBody>
                  <a:tcPr marL="65444" marR="65444" marT="0" marB="0" anchor="ctr"/>
                </a:tc>
                <a:tc>
                  <a:txBody>
                    <a:bodyPr/>
                    <a:lstStyle/>
                    <a:p>
                      <a:pPr algn="ctr"/>
                      <a:r>
                        <a:rPr lang="fa-IR" dirty="0" smtClean="0">
                          <a:cs typeface="B Nazanin" panose="00000400000000000000" pitchFamily="2" charset="-78"/>
                        </a:rPr>
                        <a:t>قرچک</a:t>
                      </a:r>
                      <a:endParaRPr lang="fa-IR" dirty="0">
                        <a:cs typeface="B Nazanin" panose="00000400000000000000" pitchFamily="2" charset="-78"/>
                      </a:endParaRPr>
                    </a:p>
                  </a:txBody>
                  <a:tcPr marL="65444" marR="65444" marT="0" marB="0" anchor="ctr"/>
                </a:tc>
                <a:extLst>
                  <a:ext uri="{0D108BD9-81ED-4DB2-BD59-A6C34878D82A}">
                    <a16:rowId xmlns:a16="http://schemas.microsoft.com/office/drawing/2014/main" val="2837654761"/>
                  </a:ext>
                </a:extLst>
              </a:tr>
            </a:tbl>
          </a:graphicData>
        </a:graphic>
      </p:graphicFrame>
      <p:sp>
        <p:nvSpPr>
          <p:cNvPr id="7" name="Rectangle 6"/>
          <p:cNvSpPr/>
          <p:nvPr/>
        </p:nvSpPr>
        <p:spPr>
          <a:xfrm>
            <a:off x="241548" y="6132196"/>
            <a:ext cx="8046640" cy="523220"/>
          </a:xfrm>
          <a:prstGeom prst="rect">
            <a:avLst/>
          </a:prstGeom>
        </p:spPr>
        <p:txBody>
          <a:bodyPr wrap="square">
            <a:spAutoFit/>
          </a:bodyPr>
          <a:lstStyle/>
          <a:p>
            <a:pPr>
              <a:defRPr/>
            </a:pPr>
            <a:r>
              <a:rPr lang="fa-IR" sz="1400" b="1" dirty="0">
                <a:cs typeface="B Titr" pitchFamily="2" charset="-78"/>
              </a:rPr>
              <a:t>*نوع مشارکت میتواند بصورت انعقاد تفاهم نامه درقالب حمایت مالی/ همکاری علمی-آموزشی/ همکاری اجرایی/ اختصاص فضا و ... باشد.</a:t>
            </a:r>
          </a:p>
        </p:txBody>
      </p:sp>
    </p:spTree>
    <p:extLst>
      <p:ext uri="{BB962C8B-B14F-4D97-AF65-F5344CB8AC3E}">
        <p14:creationId xmlns:p14="http://schemas.microsoft.com/office/powerpoint/2010/main" val="2235020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0663" y="4943584"/>
            <a:ext cx="1213841" cy="1509752"/>
          </a:xfrm>
          <a:prstGeom prst="rect">
            <a:avLst/>
          </a:prstGeom>
        </p:spPr>
      </p:pic>
      <p:sp>
        <p:nvSpPr>
          <p:cNvPr id="2" name="Title 1"/>
          <p:cNvSpPr>
            <a:spLocks noGrp="1"/>
          </p:cNvSpPr>
          <p:nvPr>
            <p:ph type="title"/>
          </p:nvPr>
        </p:nvSpPr>
        <p:spPr>
          <a:xfrm>
            <a:off x="2915816" y="1133872"/>
            <a:ext cx="5410944" cy="1143000"/>
          </a:xfrm>
        </p:spPr>
        <p:txBody>
          <a:bodyPr/>
          <a:lstStyle/>
          <a:p>
            <a:pPr algn="ctr"/>
            <a:r>
              <a:rPr lang="fa-IR" sz="19900" dirty="0" smtClean="0">
                <a:solidFill>
                  <a:schemeClr val="tx1"/>
                </a:solidFill>
                <a:latin typeface="IranNastaliq" pitchFamily="18" charset="0"/>
                <a:cs typeface="IranNastaliq" pitchFamily="18" charset="0"/>
              </a:rPr>
              <a:t>به نام خدا</a:t>
            </a:r>
            <a:endParaRPr lang="fa-IR" sz="19900" dirty="0">
              <a:solidFill>
                <a:schemeClr val="tx1"/>
              </a:solidFill>
              <a:latin typeface="IranNastaliq" pitchFamily="18" charset="0"/>
              <a:cs typeface="IranNastaliq" pitchFamily="18"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346" y="644624"/>
            <a:ext cx="4760362" cy="5808712"/>
          </a:xfrm>
        </p:spPr>
      </p:pic>
      <p:pic>
        <p:nvPicPr>
          <p:cNvPr id="6" name="Picture 5"/>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004048" y="4365104"/>
            <a:ext cx="2764074" cy="2420888"/>
          </a:xfrm>
          <a:prstGeom prst="rect">
            <a:avLst/>
          </a:prstGeom>
        </p:spPr>
      </p:pic>
    </p:spTree>
    <p:extLst>
      <p:ext uri="{BB962C8B-B14F-4D97-AF65-F5344CB8AC3E}">
        <p14:creationId xmlns:p14="http://schemas.microsoft.com/office/powerpoint/2010/main" val="42417677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3968" y="404664"/>
            <a:ext cx="3898824" cy="400110"/>
          </a:xfrm>
          <a:prstGeom prst="rect">
            <a:avLst/>
          </a:prstGeom>
        </p:spPr>
        <p:txBody>
          <a:bodyPr wrap="none">
            <a:spAutoFit/>
          </a:bodyPr>
          <a:lstStyle/>
          <a:p>
            <a:r>
              <a:rPr lang="fa-IR" sz="2000" dirty="0">
                <a:solidFill>
                  <a:srgbClr val="FF0000"/>
                </a:solidFill>
                <a:cs typeface="B Titr" panose="00000700000000000000" pitchFamily="2" charset="-78"/>
              </a:rPr>
              <a:t>3-  هدف و ضرورت ایجاد مرکز  نوآوری </a:t>
            </a:r>
            <a:endParaRPr lang="fa-IR"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404665"/>
            <a:ext cx="1926670" cy="1512168"/>
          </a:xfrm>
          <a:prstGeom prst="rect">
            <a:avLst/>
          </a:prstGeom>
        </p:spPr>
      </p:pic>
      <p:sp>
        <p:nvSpPr>
          <p:cNvPr id="6" name="Rectangle 5"/>
          <p:cNvSpPr/>
          <p:nvPr/>
        </p:nvSpPr>
        <p:spPr>
          <a:xfrm>
            <a:off x="2195736" y="830897"/>
            <a:ext cx="5904656" cy="5262979"/>
          </a:xfrm>
          <a:prstGeom prst="rect">
            <a:avLst/>
          </a:prstGeom>
        </p:spPr>
        <p:txBody>
          <a:bodyPr wrap="square">
            <a:spAutoFit/>
          </a:bodyPr>
          <a:lstStyle/>
          <a:p>
            <a:pPr algn="justLow"/>
            <a:r>
              <a:rPr lang="fa-IR" sz="1600" u="sng" dirty="0">
                <a:cs typeface="B Nazanin" pitchFamily="2" charset="-78"/>
              </a:rPr>
              <a:t>این مرکز دارای ساختاری منعطف بوده که خدمات مورد نیاز در حوزه </a:t>
            </a:r>
            <a:r>
              <a:rPr lang="fa-IR" sz="1600" u="sng" dirty="0" smtClean="0">
                <a:cs typeface="B Nazanin" pitchFamily="2" charset="-78"/>
              </a:rPr>
              <a:t>گردشگری معلولین و سالمندان، </a:t>
            </a:r>
            <a:r>
              <a:rPr lang="fa-IR" sz="1600" u="sng" dirty="0">
                <a:cs typeface="B Nazanin" pitchFamily="2" charset="-78"/>
              </a:rPr>
              <a:t>رادر یک فضای پویا در طول سالهای ابتدای حیات آن ها تامین می کنند وبا دراختیار قراردادن امکانات وخدمات مورد نیاز ،هزینه های اولیه برای ایجاد یک چرخه را کاهش داده وبا ارائه مشاوره های مدیریتی و حقوقی ضعف واحد های کسب وکاری در این حوزه را جبران می کنند.</a:t>
            </a:r>
            <a:endParaRPr lang="en-US" sz="1600" dirty="0">
              <a:cs typeface="B Nazanin" pitchFamily="2" charset="-78"/>
            </a:endParaRPr>
          </a:p>
          <a:p>
            <a:pPr algn="justLow"/>
            <a:r>
              <a:rPr lang="fa-IR" sz="1600" u="sng" dirty="0">
                <a:cs typeface="B Nazanin" pitchFamily="2" charset="-78"/>
              </a:rPr>
              <a:t>هدف اصلی مرکز گردشگری </a:t>
            </a:r>
            <a:r>
              <a:rPr lang="fa-IR" sz="1600" u="sng" dirty="0" smtClean="0">
                <a:cs typeface="B Nazanin" pitchFamily="2" charset="-78"/>
              </a:rPr>
              <a:t>معلولین </a:t>
            </a:r>
            <a:r>
              <a:rPr lang="fa-IR" sz="1600" u="sng" dirty="0">
                <a:cs typeface="B Nazanin" pitchFamily="2" charset="-78"/>
              </a:rPr>
              <a:t>و </a:t>
            </a:r>
            <a:r>
              <a:rPr lang="fa-IR" sz="1600" u="sng" dirty="0" smtClean="0">
                <a:cs typeface="B Nazanin" pitchFamily="2" charset="-78"/>
              </a:rPr>
              <a:t>سالمندان، </a:t>
            </a:r>
            <a:r>
              <a:rPr lang="fa-IR" sz="1600" u="sng" dirty="0">
                <a:cs typeface="B Nazanin" pitchFamily="2" charset="-78"/>
              </a:rPr>
              <a:t>ایجاد کسب </a:t>
            </a:r>
            <a:r>
              <a:rPr lang="fa-IR" sz="1600" u="sng" dirty="0" smtClean="0">
                <a:cs typeface="B Nazanin" pitchFamily="2" charset="-78"/>
              </a:rPr>
              <a:t>وکارهای </a:t>
            </a:r>
            <a:r>
              <a:rPr lang="fa-IR" sz="1600" u="sng" dirty="0">
                <a:cs typeface="B Nazanin" pitchFamily="2" charset="-78"/>
              </a:rPr>
              <a:t>کوچک ومتوسط در حوزه </a:t>
            </a:r>
            <a:r>
              <a:rPr lang="fa-IR" sz="1600" u="sng" dirty="0" smtClean="0">
                <a:cs typeface="B Nazanin" pitchFamily="2" charset="-78"/>
              </a:rPr>
              <a:t>توانمندی،توانبخشی توسط </a:t>
            </a:r>
            <a:r>
              <a:rPr lang="fa-IR" sz="1600" u="sng" dirty="0">
                <a:cs typeface="B Nazanin" pitchFamily="2" charset="-78"/>
              </a:rPr>
              <a:t>افراد کارآفرین و نوآوری است به نحوی که بتوانند با ریسک کمتر به موفقیت دست یافته وبه رقابت بپردازند.</a:t>
            </a:r>
            <a:endParaRPr lang="en-US" sz="1600" dirty="0">
              <a:cs typeface="B Nazanin" pitchFamily="2" charset="-78"/>
            </a:endParaRPr>
          </a:p>
          <a:p>
            <a:pPr marL="82550" lvl="0" indent="-19050" algn="justLow">
              <a:buFont typeface="Wingdings" pitchFamily="2" charset="2"/>
              <a:buChar char="v"/>
            </a:pPr>
            <a:r>
              <a:rPr lang="fa-IR" sz="1600" u="sng" dirty="0">
                <a:cs typeface="B Nazanin" pitchFamily="2" charset="-78"/>
              </a:rPr>
              <a:t>حمایت مالی در ایجاد کسب وکارهای کوچک </a:t>
            </a:r>
            <a:r>
              <a:rPr lang="fa-IR" sz="1600" u="sng" dirty="0" smtClean="0">
                <a:cs typeface="B Nazanin" pitchFamily="2" charset="-78"/>
              </a:rPr>
              <a:t>و متوسط </a:t>
            </a:r>
            <a:r>
              <a:rPr lang="fa-IR" sz="1600" u="sng" dirty="0">
                <a:cs typeface="B Nazanin" pitchFamily="2" charset="-78"/>
              </a:rPr>
              <a:t>حوزه گردشگری </a:t>
            </a:r>
            <a:r>
              <a:rPr lang="fa-IR" sz="1600" u="sng" dirty="0" smtClean="0">
                <a:cs typeface="B Nazanin" pitchFamily="2" charset="-78"/>
              </a:rPr>
              <a:t>معلولین </a:t>
            </a:r>
            <a:r>
              <a:rPr lang="fa-IR" sz="1600" u="sng" dirty="0">
                <a:cs typeface="B Nazanin" pitchFamily="2" charset="-78"/>
              </a:rPr>
              <a:t>و سالمندان توسط افراد کارآفرین و نوآور </a:t>
            </a:r>
            <a:endParaRPr lang="en-US" sz="1600" dirty="0">
              <a:cs typeface="B Nazanin" pitchFamily="2" charset="-78"/>
            </a:endParaRPr>
          </a:p>
          <a:p>
            <a:pPr marL="82550" lvl="0" indent="-19050" algn="justLow">
              <a:buFont typeface="Wingdings" pitchFamily="2" charset="2"/>
              <a:buChar char="v"/>
            </a:pPr>
            <a:r>
              <a:rPr lang="fa-IR" sz="1600" u="sng" dirty="0">
                <a:cs typeface="B Nazanin" pitchFamily="2" charset="-78"/>
              </a:rPr>
              <a:t>ارائه خدمات مشاوره ای مورد نیاز افراد کارآفرین و نوآور در حوزه و واحدهای کسب وکار کوچک ومتوسط درراستای تبدیل ایده های نو به محصولات قابل تجاری شدن وتجاری سازی آنها </a:t>
            </a:r>
            <a:endParaRPr lang="en-US" sz="1600" dirty="0">
              <a:cs typeface="B Nazanin" pitchFamily="2" charset="-78"/>
            </a:endParaRPr>
          </a:p>
          <a:p>
            <a:pPr marL="82550" lvl="0" indent="-19050" algn="justLow">
              <a:buFont typeface="Wingdings" pitchFamily="2" charset="2"/>
              <a:buChar char="v"/>
            </a:pPr>
            <a:r>
              <a:rPr lang="fa-IR" sz="1600" u="sng" dirty="0">
                <a:cs typeface="B Nazanin" pitchFamily="2" charset="-78"/>
              </a:rPr>
              <a:t>نظارت برروندرشد واحدهاو تحلیل مستمر دستاورد ها با هدف افزایش کارآیی مرکز نوآور </a:t>
            </a:r>
            <a:endParaRPr lang="en-US" sz="1600" dirty="0">
              <a:cs typeface="B Nazanin" pitchFamily="2" charset="-78"/>
            </a:endParaRPr>
          </a:p>
          <a:p>
            <a:pPr marL="82550" lvl="0" indent="-19050" algn="justLow">
              <a:buFont typeface="Wingdings" pitchFamily="2" charset="2"/>
              <a:buChar char="v"/>
            </a:pPr>
            <a:r>
              <a:rPr lang="fa-IR" sz="1600" u="sng" dirty="0">
                <a:cs typeface="B Nazanin" pitchFamily="2" charset="-78"/>
              </a:rPr>
              <a:t>نظارت وهدایت واحد در تحقق ایده های محور ی آنها</a:t>
            </a:r>
            <a:endParaRPr lang="en-US" sz="1600" dirty="0">
              <a:cs typeface="B Nazanin" pitchFamily="2" charset="-78"/>
            </a:endParaRPr>
          </a:p>
          <a:p>
            <a:pPr marL="82550" lvl="0" indent="-19050" algn="justLow">
              <a:buFont typeface="Wingdings" pitchFamily="2" charset="2"/>
              <a:buChar char="v"/>
            </a:pPr>
            <a:r>
              <a:rPr lang="fa-IR" sz="1600" u="sng" dirty="0">
                <a:cs typeface="B Nazanin" pitchFamily="2" charset="-78"/>
              </a:rPr>
              <a:t>ایده آفرینی وحمایت از ایده های نوآورانه در حوزه گردشگری </a:t>
            </a:r>
            <a:r>
              <a:rPr lang="fa-IR" sz="1600" u="sng" dirty="0" smtClean="0">
                <a:cs typeface="B Nazanin" pitchFamily="2" charset="-78"/>
              </a:rPr>
              <a:t>معلولین </a:t>
            </a:r>
            <a:r>
              <a:rPr lang="fa-IR" sz="1600" u="sng" dirty="0">
                <a:cs typeface="B Nazanin" pitchFamily="2" charset="-78"/>
              </a:rPr>
              <a:t>و سالمندان استقرار سیستم های مدیریت وکنترل کیفی در موسسات </a:t>
            </a:r>
            <a:r>
              <a:rPr lang="fa-IR" sz="1600" u="sng" dirty="0" smtClean="0">
                <a:cs typeface="B Nazanin" pitchFamily="2" charset="-78"/>
              </a:rPr>
              <a:t>توانبخشی،گردشگری،توانمندی </a:t>
            </a:r>
            <a:r>
              <a:rPr lang="fa-IR" sz="1600" u="sng" dirty="0">
                <a:cs typeface="B Nazanin" pitchFamily="2" charset="-78"/>
              </a:rPr>
              <a:t>و...</a:t>
            </a:r>
            <a:endParaRPr lang="en-US" sz="1600" dirty="0">
              <a:cs typeface="B Nazanin" pitchFamily="2" charset="-78"/>
            </a:endParaRPr>
          </a:p>
          <a:p>
            <a:pPr marL="82550" lvl="0" indent="-19050" algn="justLow">
              <a:buFont typeface="Wingdings" pitchFamily="2" charset="2"/>
              <a:buChar char="v"/>
            </a:pPr>
            <a:r>
              <a:rPr lang="fa-IR" sz="1600" u="sng" dirty="0">
                <a:cs typeface="B Nazanin" pitchFamily="2" charset="-78"/>
              </a:rPr>
              <a:t>ایجاد کلینیک کسب وکار در زمینه گردشگری </a:t>
            </a:r>
            <a:r>
              <a:rPr lang="fa-IR" sz="1600" u="sng" dirty="0" smtClean="0">
                <a:cs typeface="B Nazanin" pitchFamily="2" charset="-78"/>
              </a:rPr>
              <a:t>معلولین </a:t>
            </a:r>
            <a:r>
              <a:rPr lang="fa-IR" sz="1600" u="sng" dirty="0">
                <a:cs typeface="B Nazanin" pitchFamily="2" charset="-78"/>
              </a:rPr>
              <a:t>و </a:t>
            </a:r>
            <a:r>
              <a:rPr lang="fa-IR" sz="1600" u="sng" dirty="0" smtClean="0">
                <a:cs typeface="B Nazanin" pitchFamily="2" charset="-78"/>
              </a:rPr>
              <a:t>سالمندان</a:t>
            </a:r>
          </a:p>
          <a:p>
            <a:pPr marL="82550" lvl="0" indent="-19050" algn="justLow">
              <a:buFont typeface="Wingdings" pitchFamily="2" charset="2"/>
              <a:buChar char="v"/>
            </a:pPr>
            <a:r>
              <a:rPr lang="fa-IR" sz="1600" u="sng" dirty="0" smtClean="0">
                <a:cs typeface="B Nazanin" pitchFamily="2" charset="-78"/>
              </a:rPr>
              <a:t>در </a:t>
            </a:r>
            <a:r>
              <a:rPr lang="fa-IR" sz="1600" u="sng" dirty="0">
                <a:cs typeface="B Nazanin" pitchFamily="2" charset="-78"/>
              </a:rPr>
              <a:t>مجموع </a:t>
            </a:r>
            <a:r>
              <a:rPr lang="fa-IR" sz="1600" u="sng" dirty="0" smtClean="0">
                <a:cs typeface="B Nazanin" pitchFamily="2" charset="-78"/>
              </a:rPr>
              <a:t>ایده </a:t>
            </a:r>
            <a:r>
              <a:rPr lang="fa-IR" sz="1600" u="sng" dirty="0">
                <a:cs typeface="B Nazanin" pitchFamily="2" charset="-78"/>
              </a:rPr>
              <a:t>های ارزش آفرین که منجر به ایجاد ارزش افزوده و موجب رونق و تحول اقتصادی می گردد حمایت مشاوره ای،مالی و تحقیق و توسعه تا مرحله تکامل در فرایند پلکانی تجاری سازی ایده قرار می گیرد .</a:t>
            </a:r>
            <a:endParaRPr lang="en-US" sz="1600" dirty="0">
              <a:cs typeface="B Nazanin" pitchFamily="2" charset="-78"/>
            </a:endParaRPr>
          </a:p>
        </p:txBody>
      </p:sp>
    </p:spTree>
    <p:extLst>
      <p:ext uri="{BB962C8B-B14F-4D97-AF65-F5344CB8AC3E}">
        <p14:creationId xmlns:p14="http://schemas.microsoft.com/office/powerpoint/2010/main" val="37540178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13744" y="353536"/>
            <a:ext cx="6390456" cy="923330"/>
          </a:xfrm>
          <a:prstGeom prst="rect">
            <a:avLst/>
          </a:prstGeom>
        </p:spPr>
        <p:txBody>
          <a:bodyPr wrap="square">
            <a:spAutoFit/>
          </a:bodyPr>
          <a:lstStyle/>
          <a:p>
            <a:r>
              <a:rPr lang="fa-IR" b="1" dirty="0">
                <a:solidFill>
                  <a:srgbClr val="FF0000"/>
                </a:solidFill>
                <a:cs typeface="B Titr" panose="00000700000000000000" pitchFamily="2" charset="-78"/>
              </a:rPr>
              <a:t>4-12- مخاطبان اصلی مرکز  نوآوری و نحوه جذب آنها</a:t>
            </a:r>
            <a:br>
              <a:rPr lang="fa-IR" b="1" dirty="0">
                <a:solidFill>
                  <a:srgbClr val="FF0000"/>
                </a:solidFill>
                <a:cs typeface="B Titr" panose="00000700000000000000" pitchFamily="2" charset="-78"/>
              </a:rPr>
            </a:br>
            <a:r>
              <a:rPr lang="fa-IR" b="1" dirty="0">
                <a:solidFill>
                  <a:srgbClr val="FF0000"/>
                </a:solidFill>
                <a:cs typeface="B Titr" panose="00000700000000000000" pitchFamily="2" charset="-78"/>
              </a:rPr>
              <a:t/>
            </a:r>
            <a:br>
              <a:rPr lang="fa-IR" b="1" dirty="0">
                <a:solidFill>
                  <a:srgbClr val="FF0000"/>
                </a:solidFill>
                <a:cs typeface="B Titr" panose="00000700000000000000" pitchFamily="2" charset="-78"/>
              </a:rPr>
            </a:br>
            <a:r>
              <a:rPr lang="fa-IR" b="1" dirty="0">
                <a:solidFill>
                  <a:srgbClr val="FF0000"/>
                </a:solidFill>
                <a:cs typeface="B Nazanin" pitchFamily="2" charset="-78"/>
              </a:rPr>
              <a:t>انتشار فراخوانهای جهت</a:t>
            </a:r>
            <a:r>
              <a:rPr lang="fa-IR" sz="100" b="1" dirty="0">
                <a:solidFill>
                  <a:srgbClr val="FF0000"/>
                </a:solidFill>
                <a:cs typeface="B Nazanin" pitchFamily="2" charset="-78"/>
              </a:rPr>
              <a:t> </a:t>
            </a:r>
            <a:r>
              <a:rPr lang="fa-IR" b="1" dirty="0">
                <a:solidFill>
                  <a:srgbClr val="FF0000"/>
                </a:solidFill>
                <a:cs typeface="B Nazanin" pitchFamily="2" charset="-78"/>
              </a:rPr>
              <a:t>دار و برگزاری </a:t>
            </a:r>
            <a:r>
              <a:rPr lang="en-US" b="1" dirty="0">
                <a:solidFill>
                  <a:srgbClr val="FF0000"/>
                </a:solidFill>
                <a:cs typeface="B Nazanin" pitchFamily="2" charset="-78"/>
              </a:rPr>
              <a:t>startup</a:t>
            </a:r>
            <a:r>
              <a:rPr lang="fa-IR" b="1" dirty="0">
                <a:solidFill>
                  <a:srgbClr val="FF0000"/>
                </a:solidFill>
                <a:cs typeface="B Nazanin" pitchFamily="2" charset="-78"/>
              </a:rPr>
              <a:t>های تخصصی </a:t>
            </a:r>
            <a:endParaRPr lang="fa-IR" dirty="0"/>
          </a:p>
        </p:txBody>
      </p:sp>
      <p:graphicFrame>
        <p:nvGraphicFramePr>
          <p:cNvPr id="5" name="Table 4"/>
          <p:cNvGraphicFramePr>
            <a:graphicFrameLocks noGrp="1"/>
          </p:cNvGraphicFramePr>
          <p:nvPr>
            <p:extLst>
              <p:ext uri="{D42A27DB-BD31-4B8C-83A1-F6EECF244321}">
                <p14:modId xmlns:p14="http://schemas.microsoft.com/office/powerpoint/2010/main" val="343733518"/>
              </p:ext>
            </p:extLst>
          </p:nvPr>
        </p:nvGraphicFramePr>
        <p:xfrm>
          <a:off x="1475656" y="2780928"/>
          <a:ext cx="6096000" cy="1854200"/>
        </p:xfrm>
        <a:graphic>
          <a:graphicData uri="http://schemas.openxmlformats.org/drawingml/2006/table">
            <a:tbl>
              <a:tblPr rtl="1" firstRow="1" bandRow="1">
                <a:tableStyleId>{BDBED569-4797-4DF1-A0F4-6AAB3CD982D8}</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rtl="1"/>
                      <a:r>
                        <a:rPr lang="fa-IR" sz="1400" dirty="0" smtClean="0">
                          <a:cs typeface="B Nazanin" pitchFamily="2" charset="-78"/>
                        </a:rPr>
                        <a:t>عنوان مخاطب</a:t>
                      </a:r>
                      <a:endParaRPr lang="fa-IR" sz="1400" dirty="0">
                        <a:cs typeface="B Nazanin" pitchFamily="2" charset="-78"/>
                      </a:endParaRPr>
                    </a:p>
                  </a:txBody>
                  <a:tcPr/>
                </a:tc>
                <a:tc>
                  <a:txBody>
                    <a:bodyPr/>
                    <a:lstStyle/>
                    <a:p>
                      <a:pPr algn="ctr" rtl="1"/>
                      <a:r>
                        <a:rPr lang="fa-IR" sz="1400" dirty="0" smtClean="0">
                          <a:cs typeface="B Nazanin" pitchFamily="2" charset="-78"/>
                        </a:rPr>
                        <a:t>نحوه جذب</a:t>
                      </a:r>
                      <a:endParaRPr lang="fa-IR" sz="1400" dirty="0">
                        <a:cs typeface="B Nazanin" pitchFamily="2" charset="-78"/>
                      </a:endParaRPr>
                    </a:p>
                  </a:txBody>
                  <a:tcPr/>
                </a:tc>
                <a:tc>
                  <a:txBody>
                    <a:bodyPr/>
                    <a:lstStyle/>
                    <a:p>
                      <a:pPr algn="ctr" rtl="1"/>
                      <a:r>
                        <a:rPr lang="fa-IR" sz="1400" dirty="0" smtClean="0">
                          <a:cs typeface="B Nazanin" pitchFamily="2" charset="-78"/>
                        </a:rPr>
                        <a:t>توضیحات بیشتر</a:t>
                      </a:r>
                      <a:endParaRPr lang="fa-IR" sz="1400" dirty="0">
                        <a:cs typeface="B Nazanin" pitchFamily="2" charset="-78"/>
                      </a:endParaRPr>
                    </a:p>
                  </a:txBody>
                  <a:tcPr/>
                </a:tc>
                <a:extLst>
                  <a:ext uri="{0D108BD9-81ED-4DB2-BD59-A6C34878D82A}">
                    <a16:rowId xmlns:a16="http://schemas.microsoft.com/office/drawing/2014/main" val="10000"/>
                  </a:ext>
                </a:extLst>
              </a:tr>
              <a:tr h="1483360">
                <a:tc>
                  <a:txBody>
                    <a:bodyPr/>
                    <a:lstStyle/>
                    <a:p>
                      <a:pPr rtl="1"/>
                      <a:r>
                        <a:rPr lang="fa-IR" dirty="0" smtClean="0">
                          <a:cs typeface="B Nazanin" pitchFamily="2" charset="-78"/>
                        </a:rPr>
                        <a:t>مراکز</a:t>
                      </a:r>
                      <a:r>
                        <a:rPr lang="fa-IR" baseline="0" dirty="0" smtClean="0">
                          <a:cs typeface="B Nazanin" pitchFamily="2" charset="-78"/>
                        </a:rPr>
                        <a:t> گردشگری ، مراکز مراقبت از سالمندان و معلولین، مراکز توانبخشی</a:t>
                      </a:r>
                      <a:endParaRPr lang="fa-IR" dirty="0">
                        <a:cs typeface="B Nazanin" pitchFamily="2" charset="-78"/>
                      </a:endParaRPr>
                    </a:p>
                  </a:txBody>
                  <a:tcPr/>
                </a:tc>
                <a:tc>
                  <a:txBody>
                    <a:bodyPr/>
                    <a:lstStyle/>
                    <a:p>
                      <a:pPr rtl="1"/>
                      <a:r>
                        <a:rPr lang="fa-IR" dirty="0" smtClean="0">
                          <a:cs typeface="B Nazanin" pitchFamily="2" charset="-78"/>
                        </a:rPr>
                        <a:t>مشاوره و سامانه تلفنی ، برگزاری ورکشاپ های تخصصی</a:t>
                      </a:r>
                      <a:r>
                        <a:rPr lang="fa-IR" baseline="0" dirty="0" smtClean="0">
                          <a:cs typeface="B Nazanin" pitchFamily="2" charset="-78"/>
                        </a:rPr>
                        <a:t> ، تبلیغات در فضای مجازی ، تبلیغات محیطی</a:t>
                      </a:r>
                      <a:endParaRPr lang="fa-IR" dirty="0">
                        <a:cs typeface="B Nazanin" pitchFamily="2" charset="-78"/>
                      </a:endParaRPr>
                    </a:p>
                  </a:txBody>
                  <a:tcPr/>
                </a:tc>
                <a:tc>
                  <a:txBody>
                    <a:bodyPr/>
                    <a:lstStyle/>
                    <a:p>
                      <a:pPr rtl="1"/>
                      <a:endParaRPr lang="fa-IR"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527221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81624" y="476672"/>
            <a:ext cx="3454792" cy="461665"/>
          </a:xfrm>
          <a:prstGeom prst="rect">
            <a:avLst/>
          </a:prstGeom>
        </p:spPr>
        <p:txBody>
          <a:bodyPr wrap="none">
            <a:spAutoFit/>
          </a:bodyPr>
          <a:lstStyle/>
          <a:p>
            <a:r>
              <a:rPr lang="fa-IR" sz="2400" b="1" dirty="0">
                <a:solidFill>
                  <a:srgbClr val="FF0000"/>
                </a:solidFill>
                <a:cs typeface="B Titr" panose="00000700000000000000" pitchFamily="2" charset="-78"/>
              </a:rPr>
              <a:t>4-13- مدل های کسب و کار</a:t>
            </a:r>
            <a:endParaRPr lang="fa-IR" sz="2400" dirty="0"/>
          </a:p>
        </p:txBody>
      </p:sp>
      <p:sp>
        <p:nvSpPr>
          <p:cNvPr id="5" name="Rectangle 4"/>
          <p:cNvSpPr/>
          <p:nvPr/>
        </p:nvSpPr>
        <p:spPr>
          <a:xfrm>
            <a:off x="755576" y="1124744"/>
            <a:ext cx="7272808" cy="4478149"/>
          </a:xfrm>
          <a:prstGeom prst="rect">
            <a:avLst/>
          </a:prstGeom>
        </p:spPr>
        <p:txBody>
          <a:bodyPr wrap="square">
            <a:spAutoFit/>
          </a:bodyPr>
          <a:lstStyle/>
          <a:p>
            <a:pPr algn="just">
              <a:lnSpc>
                <a:spcPct val="150000"/>
              </a:lnSpc>
              <a:defRPr/>
            </a:pPr>
            <a:r>
              <a:rPr lang="fa-IR" b="1" dirty="0">
                <a:cs typeface="B Nazanin" panose="00000400000000000000" pitchFamily="2" charset="-78"/>
              </a:rPr>
              <a:t>به­منظور پیشبرد اهداف کسب و کار واحدهای فناور مستقیماً از طرف مرکز نوآور وجه نقدی به واحدها پرداخت نمی</a:t>
            </a:r>
            <a:r>
              <a:rPr lang="fa-IR" sz="300" b="1" dirty="0">
                <a:cs typeface="B Nazanin" panose="00000400000000000000" pitchFamily="2" charset="-78"/>
              </a:rPr>
              <a:t> </a:t>
            </a:r>
            <a:r>
              <a:rPr lang="fa-IR" b="1" dirty="0">
                <a:cs typeface="B Nazanin" panose="00000400000000000000" pitchFamily="2" charset="-78"/>
              </a:rPr>
              <a:t>گردد لذا به</a:t>
            </a:r>
            <a:r>
              <a:rPr lang="fa-IR" sz="800" b="1" dirty="0">
                <a:cs typeface="B Nazanin" panose="00000400000000000000" pitchFamily="2" charset="-78"/>
              </a:rPr>
              <a:t> </a:t>
            </a:r>
            <a:r>
              <a:rPr lang="fa-IR" b="1" dirty="0">
                <a:cs typeface="B Nazanin" panose="00000400000000000000" pitchFamily="2" charset="-78"/>
              </a:rPr>
              <a:t>منظور مدیریت گردش پول در واحدهای فناور بسته</a:t>
            </a:r>
            <a:r>
              <a:rPr lang="fa-IR" sz="200" b="1" dirty="0">
                <a:cs typeface="B Nazanin" panose="00000400000000000000" pitchFamily="2" charset="-78"/>
              </a:rPr>
              <a:t> </a:t>
            </a:r>
            <a:r>
              <a:rPr lang="fa-IR" b="1" dirty="0">
                <a:cs typeface="B Nazanin" panose="00000400000000000000" pitchFamily="2" charset="-78"/>
              </a:rPr>
              <a:t>های حمایتی خدماتی نظیر:</a:t>
            </a:r>
            <a:endParaRPr lang="en-US" b="1" dirty="0">
              <a:cs typeface="B Nazanin" panose="00000400000000000000" pitchFamily="2" charset="-78"/>
            </a:endParaRPr>
          </a:p>
          <a:p>
            <a:pPr>
              <a:lnSpc>
                <a:spcPct val="150000"/>
              </a:lnSpc>
              <a:defRPr/>
            </a:pPr>
            <a:r>
              <a:rPr lang="fa-IR" sz="1000" dirty="0">
                <a:cs typeface="B Nazanin" panose="00000400000000000000" pitchFamily="2" charset="-78"/>
              </a:rPr>
              <a:t> </a:t>
            </a:r>
            <a:endParaRPr lang="en-US" sz="1000" dirty="0">
              <a:cs typeface="B Nazanin" panose="00000400000000000000" pitchFamily="2" charset="-78"/>
            </a:endParaRPr>
          </a:p>
          <a:p>
            <a:pPr>
              <a:lnSpc>
                <a:spcPct val="150000"/>
              </a:lnSpc>
              <a:defRPr/>
            </a:pPr>
            <a:r>
              <a:rPr lang="fa-IR" b="1" dirty="0">
                <a:cs typeface="B Nazanin" panose="00000400000000000000" pitchFamily="2" charset="-78"/>
              </a:rPr>
              <a:t>مشارکت در سهام واحدهای فناور</a:t>
            </a:r>
            <a:endParaRPr lang="en-US" dirty="0">
              <a:cs typeface="B Nazanin" panose="00000400000000000000" pitchFamily="2" charset="-78"/>
            </a:endParaRPr>
          </a:p>
          <a:p>
            <a:pPr>
              <a:lnSpc>
                <a:spcPct val="150000"/>
              </a:lnSpc>
              <a:defRPr/>
            </a:pPr>
            <a:r>
              <a:rPr lang="fa-IR" b="1" dirty="0">
                <a:cs typeface="B Nazanin" panose="00000400000000000000" pitchFamily="2" charset="-78"/>
              </a:rPr>
              <a:t>انعقاد قراردادهاي هم راستا با فعاليت‌هاي مركز نوآور با نهادهاي دولتي و دانشگاه‌ها</a:t>
            </a:r>
            <a:endParaRPr lang="en-US" dirty="0">
              <a:cs typeface="B Nazanin" panose="00000400000000000000" pitchFamily="2" charset="-78"/>
            </a:endParaRPr>
          </a:p>
          <a:p>
            <a:pPr>
              <a:lnSpc>
                <a:spcPct val="150000"/>
              </a:lnSpc>
              <a:defRPr/>
            </a:pPr>
            <a:r>
              <a:rPr lang="fa-IR" b="1" dirty="0">
                <a:cs typeface="B Nazanin" panose="00000400000000000000" pitchFamily="2" charset="-78"/>
              </a:rPr>
              <a:t>پروژه‌يابي و دریافت حق امتیاز پروژه از شرکت‌های مستقر</a:t>
            </a:r>
            <a:endParaRPr lang="en-US" dirty="0">
              <a:cs typeface="B Nazanin" panose="00000400000000000000" pitchFamily="2" charset="-78"/>
            </a:endParaRPr>
          </a:p>
          <a:p>
            <a:pPr>
              <a:lnSpc>
                <a:spcPct val="150000"/>
              </a:lnSpc>
              <a:defRPr/>
            </a:pPr>
            <a:r>
              <a:rPr lang="fa-IR" b="1" dirty="0">
                <a:cs typeface="B Nazanin" panose="00000400000000000000" pitchFamily="2" charset="-78"/>
              </a:rPr>
              <a:t>جذب و پذیرش سرمایه</a:t>
            </a:r>
            <a:r>
              <a:rPr lang="fa-IR" sz="200" b="1" dirty="0">
                <a:cs typeface="B Nazanin" panose="00000400000000000000" pitchFamily="2" charset="-78"/>
              </a:rPr>
              <a:t> </a:t>
            </a:r>
            <a:r>
              <a:rPr lang="fa-IR" b="1" dirty="0">
                <a:cs typeface="B Nazanin" panose="00000400000000000000" pitchFamily="2" charset="-78"/>
              </a:rPr>
              <a:t>گذار و اتصال ایده</a:t>
            </a:r>
            <a:r>
              <a:rPr lang="fa-IR" sz="200" b="1" dirty="0">
                <a:cs typeface="B Nazanin" panose="00000400000000000000" pitchFamily="2" charset="-78"/>
              </a:rPr>
              <a:t> </a:t>
            </a:r>
            <a:r>
              <a:rPr lang="fa-IR" b="1" dirty="0">
                <a:cs typeface="B Nazanin" panose="00000400000000000000" pitchFamily="2" charset="-78"/>
              </a:rPr>
              <a:t>پرداز با سرمایه</a:t>
            </a:r>
            <a:r>
              <a:rPr lang="fa-IR" sz="400" b="1" dirty="0">
                <a:cs typeface="B Nazanin" panose="00000400000000000000" pitchFamily="2" charset="-78"/>
              </a:rPr>
              <a:t> </a:t>
            </a:r>
            <a:r>
              <a:rPr lang="fa-IR" b="1" dirty="0">
                <a:cs typeface="B Nazanin" panose="00000400000000000000" pitchFamily="2" charset="-78"/>
              </a:rPr>
              <a:t>گذار</a:t>
            </a:r>
            <a:endParaRPr lang="en-US" dirty="0">
              <a:cs typeface="B Nazanin" panose="00000400000000000000" pitchFamily="2" charset="-78"/>
            </a:endParaRPr>
          </a:p>
          <a:p>
            <a:pPr>
              <a:lnSpc>
                <a:spcPct val="150000"/>
              </a:lnSpc>
              <a:defRPr/>
            </a:pPr>
            <a:r>
              <a:rPr lang="fa-IR" b="1" dirty="0">
                <a:cs typeface="B Nazanin" panose="00000400000000000000" pitchFamily="2" charset="-78"/>
              </a:rPr>
              <a:t>خرید دانش فنی هسته یا واحد فناور توسط مرکز رشد و یا سرمایه</a:t>
            </a:r>
            <a:r>
              <a:rPr lang="fa-IR" sz="400" b="1" dirty="0">
                <a:cs typeface="B Nazanin" panose="00000400000000000000" pitchFamily="2" charset="-78"/>
              </a:rPr>
              <a:t> </a:t>
            </a:r>
            <a:r>
              <a:rPr lang="fa-IR" b="1" dirty="0">
                <a:cs typeface="B Nazanin" panose="00000400000000000000" pitchFamily="2" charset="-78"/>
              </a:rPr>
              <a:t>گذاران</a:t>
            </a:r>
            <a:endParaRPr lang="en-US" dirty="0">
              <a:cs typeface="B Nazanin" panose="00000400000000000000" pitchFamily="2" charset="-78"/>
            </a:endParaRPr>
          </a:p>
          <a:p>
            <a:pPr>
              <a:lnSpc>
                <a:spcPct val="150000"/>
              </a:lnSpc>
              <a:defRPr/>
            </a:pPr>
            <a:r>
              <a:rPr lang="fa-IR" b="1" dirty="0">
                <a:cs typeface="B Nazanin" panose="00000400000000000000" pitchFamily="2" charset="-78"/>
              </a:rPr>
              <a:t>همکاری در فروش طرح های مدلسازی شده توسط واحدهای فناور به </a:t>
            </a:r>
          </a:p>
          <a:p>
            <a:pPr>
              <a:lnSpc>
                <a:spcPct val="150000"/>
              </a:lnSpc>
              <a:defRPr/>
            </a:pPr>
            <a:r>
              <a:rPr lang="fa-IR" b="1" dirty="0">
                <a:cs typeface="B Nazanin" panose="00000400000000000000" pitchFamily="2" charset="-78"/>
              </a:rPr>
              <a:t>شرکتها و صنایع مرتبط</a:t>
            </a:r>
            <a:endParaRPr lang="en-US" dirty="0">
              <a:cs typeface="B Nazanin" panose="00000400000000000000" pitchFamily="2" charset="-78"/>
            </a:endParaRPr>
          </a:p>
        </p:txBody>
      </p:sp>
    </p:spTree>
    <p:extLst>
      <p:ext uri="{BB962C8B-B14F-4D97-AF65-F5344CB8AC3E}">
        <p14:creationId xmlns:p14="http://schemas.microsoft.com/office/powerpoint/2010/main" val="31079280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9672" y="620688"/>
            <a:ext cx="6462464" cy="369332"/>
          </a:xfrm>
          <a:prstGeom prst="rect">
            <a:avLst/>
          </a:prstGeom>
        </p:spPr>
        <p:txBody>
          <a:bodyPr wrap="square">
            <a:spAutoFit/>
          </a:bodyPr>
          <a:lstStyle/>
          <a:p>
            <a:r>
              <a:rPr lang="fa-IR" altLang="fa-IR" b="1" dirty="0">
                <a:solidFill>
                  <a:srgbClr val="FF0000"/>
                </a:solidFill>
                <a:cs typeface="B Titr" panose="00000700000000000000" pitchFamily="2" charset="-78"/>
              </a:rPr>
              <a:t>4-18- برآورد هزینه</a:t>
            </a:r>
            <a:r>
              <a:rPr lang="fa-IR" altLang="fa-IR" sz="100" b="1" dirty="0">
                <a:solidFill>
                  <a:srgbClr val="FF0000"/>
                </a:solidFill>
                <a:cs typeface="B Titr" panose="00000700000000000000" pitchFamily="2" charset="-78"/>
              </a:rPr>
              <a:t> </a:t>
            </a:r>
            <a:r>
              <a:rPr lang="fa-IR" altLang="fa-IR" b="1" dirty="0">
                <a:solidFill>
                  <a:srgbClr val="FF0000"/>
                </a:solidFill>
                <a:cs typeface="B Titr" panose="00000700000000000000" pitchFamily="2" charset="-78"/>
              </a:rPr>
              <a:t>های ثابت و اولیه راه</a:t>
            </a:r>
            <a:r>
              <a:rPr lang="fa-IR" altLang="fa-IR" sz="100" b="1" dirty="0">
                <a:solidFill>
                  <a:srgbClr val="FF0000"/>
                </a:solidFill>
                <a:cs typeface="B Titr" panose="00000700000000000000" pitchFamily="2" charset="-78"/>
              </a:rPr>
              <a:t> </a:t>
            </a:r>
            <a:r>
              <a:rPr lang="fa-IR" altLang="fa-IR" b="1" dirty="0">
                <a:solidFill>
                  <a:srgbClr val="FF0000"/>
                </a:solidFill>
                <a:cs typeface="B Titr" panose="00000700000000000000" pitchFamily="2" charset="-78"/>
              </a:rPr>
              <a:t>اندازی مرکز نوآوری(ميليون ريال)</a:t>
            </a:r>
            <a:endParaRPr lang="fa-IR" dirty="0"/>
          </a:p>
        </p:txBody>
      </p:sp>
      <p:graphicFrame>
        <p:nvGraphicFramePr>
          <p:cNvPr id="5" name="Table 4"/>
          <p:cNvGraphicFramePr>
            <a:graphicFrameLocks noGrp="1"/>
          </p:cNvGraphicFramePr>
          <p:nvPr>
            <p:extLst>
              <p:ext uri="{D42A27DB-BD31-4B8C-83A1-F6EECF244321}">
                <p14:modId xmlns:p14="http://schemas.microsoft.com/office/powerpoint/2010/main" val="2415744585"/>
              </p:ext>
            </p:extLst>
          </p:nvPr>
        </p:nvGraphicFramePr>
        <p:xfrm>
          <a:off x="483171" y="1340768"/>
          <a:ext cx="7473205" cy="5209616"/>
        </p:xfrm>
        <a:graphic>
          <a:graphicData uri="http://schemas.openxmlformats.org/drawingml/2006/table">
            <a:tbl>
              <a:tblPr rtl="1" firstRow="1" firstCol="1" lastRow="1" lastCol="1" bandRow="1" bandCol="1">
                <a:tableStyleId>{BDBED569-4797-4DF1-A0F4-6AAB3CD982D8}</a:tableStyleId>
              </a:tblPr>
              <a:tblGrid>
                <a:gridCol w="774663">
                  <a:extLst>
                    <a:ext uri="{9D8B030D-6E8A-4147-A177-3AD203B41FA5}">
                      <a16:colId xmlns:a16="http://schemas.microsoft.com/office/drawing/2014/main" val="20000"/>
                    </a:ext>
                  </a:extLst>
                </a:gridCol>
                <a:gridCol w="1069525">
                  <a:extLst>
                    <a:ext uri="{9D8B030D-6E8A-4147-A177-3AD203B41FA5}">
                      <a16:colId xmlns:a16="http://schemas.microsoft.com/office/drawing/2014/main" val="20001"/>
                    </a:ext>
                  </a:extLst>
                </a:gridCol>
                <a:gridCol w="1896402">
                  <a:extLst>
                    <a:ext uri="{9D8B030D-6E8A-4147-A177-3AD203B41FA5}">
                      <a16:colId xmlns:a16="http://schemas.microsoft.com/office/drawing/2014/main" val="20002"/>
                    </a:ext>
                  </a:extLst>
                </a:gridCol>
                <a:gridCol w="866173">
                  <a:extLst>
                    <a:ext uri="{9D8B030D-6E8A-4147-A177-3AD203B41FA5}">
                      <a16:colId xmlns:a16="http://schemas.microsoft.com/office/drawing/2014/main" val="20003"/>
                    </a:ext>
                  </a:extLst>
                </a:gridCol>
                <a:gridCol w="653153">
                  <a:extLst>
                    <a:ext uri="{9D8B030D-6E8A-4147-A177-3AD203B41FA5}">
                      <a16:colId xmlns:a16="http://schemas.microsoft.com/office/drawing/2014/main" val="20004"/>
                    </a:ext>
                  </a:extLst>
                </a:gridCol>
                <a:gridCol w="696943">
                  <a:extLst>
                    <a:ext uri="{9D8B030D-6E8A-4147-A177-3AD203B41FA5}">
                      <a16:colId xmlns:a16="http://schemas.microsoft.com/office/drawing/2014/main" val="20005"/>
                    </a:ext>
                  </a:extLst>
                </a:gridCol>
                <a:gridCol w="794657">
                  <a:extLst>
                    <a:ext uri="{9D8B030D-6E8A-4147-A177-3AD203B41FA5}">
                      <a16:colId xmlns:a16="http://schemas.microsoft.com/office/drawing/2014/main" val="20006"/>
                    </a:ext>
                  </a:extLst>
                </a:gridCol>
                <a:gridCol w="721689">
                  <a:extLst>
                    <a:ext uri="{9D8B030D-6E8A-4147-A177-3AD203B41FA5}">
                      <a16:colId xmlns:a16="http://schemas.microsoft.com/office/drawing/2014/main" val="20007"/>
                    </a:ext>
                  </a:extLst>
                </a:gridCol>
              </a:tblGrid>
              <a:tr h="625832">
                <a:tc>
                  <a:txBody>
                    <a:bodyPr/>
                    <a:lstStyle/>
                    <a:p>
                      <a:pPr algn="ctr" rtl="1">
                        <a:lnSpc>
                          <a:spcPct val="115000"/>
                        </a:lnSpc>
                        <a:spcAft>
                          <a:spcPts val="1000"/>
                        </a:spcAft>
                      </a:pPr>
                      <a:r>
                        <a:rPr lang="fa-IR" sz="1600" dirty="0">
                          <a:effectLst/>
                        </a:rPr>
                        <a:t>ردیف</a:t>
                      </a:r>
                      <a:endParaRPr lang="en-US" sz="1600" b="0" dirty="0">
                        <a:solidFill>
                          <a:srgbClr val="FF0000"/>
                        </a:solidFill>
                        <a:effectLst/>
                        <a:latin typeface="Calibri" panose="020F0502020204030204" pitchFamily="34" charset="0"/>
                        <a:ea typeface="Calibri" panose="020F0502020204030204" pitchFamily="34" charset="0"/>
                        <a:cs typeface="B Nazanin" panose="00000400000000000000" pitchFamily="2" charset="-78"/>
                      </a:endParaRPr>
                    </a:p>
                  </a:txBody>
                  <a:tcPr marL="65644" marR="65644" marT="0" marB="0" anchor="ctr"/>
                </a:tc>
                <a:tc gridSpan="2">
                  <a:txBody>
                    <a:bodyPr/>
                    <a:lstStyle/>
                    <a:p>
                      <a:pPr algn="ctr" rtl="1">
                        <a:lnSpc>
                          <a:spcPct val="115000"/>
                        </a:lnSpc>
                        <a:spcAft>
                          <a:spcPts val="1000"/>
                        </a:spcAft>
                      </a:pPr>
                      <a:r>
                        <a:rPr lang="fa-IR" sz="1600" dirty="0">
                          <a:effectLst/>
                        </a:rPr>
                        <a:t>موضوع مورد هزینه</a:t>
                      </a:r>
                      <a:endParaRPr lang="en-US" sz="1600" b="0" dirty="0">
                        <a:solidFill>
                          <a:srgbClr val="FF0000"/>
                        </a:solidFill>
                        <a:effectLst/>
                        <a:latin typeface="Calibri" panose="020F0502020204030204" pitchFamily="34" charset="0"/>
                        <a:ea typeface="Calibri" panose="020F0502020204030204" pitchFamily="34" charset="0"/>
                        <a:cs typeface="B Nazanin" panose="00000400000000000000" pitchFamily="2" charset="-78"/>
                      </a:endParaRPr>
                    </a:p>
                  </a:txBody>
                  <a:tcPr marL="65644" marR="65644" marT="0" marB="0" anchor="ctr"/>
                </a:tc>
                <a:tc hMerge="1">
                  <a:txBody>
                    <a:bodyPr/>
                    <a:lstStyle/>
                    <a:p>
                      <a:pPr rtl="1"/>
                      <a:endParaRPr lang="fa-IR"/>
                    </a:p>
                  </a:txBody>
                  <a:tcPr/>
                </a:tc>
                <a:tc>
                  <a:txBody>
                    <a:bodyPr/>
                    <a:lstStyle/>
                    <a:p>
                      <a:pPr algn="ctr" rtl="1">
                        <a:lnSpc>
                          <a:spcPct val="115000"/>
                        </a:lnSpc>
                        <a:spcAft>
                          <a:spcPts val="1000"/>
                        </a:spcAft>
                      </a:pPr>
                      <a:r>
                        <a:rPr lang="fa-IR" sz="1400" dirty="0">
                          <a:effectLst/>
                        </a:rPr>
                        <a:t>سال اول</a:t>
                      </a:r>
                      <a:endParaRPr lang="en-US" sz="1400" b="0" dirty="0">
                        <a:solidFill>
                          <a:srgbClr val="FF0000"/>
                        </a:solidFill>
                        <a:effectLst/>
                        <a:latin typeface="Calibri" panose="020F0502020204030204" pitchFamily="34" charset="0"/>
                        <a:ea typeface="Calibri" panose="020F0502020204030204" pitchFamily="34" charset="0"/>
                        <a:cs typeface="B Nazanin" panose="00000400000000000000" pitchFamily="2" charset="-78"/>
                      </a:endParaRPr>
                    </a:p>
                  </a:txBody>
                  <a:tcPr marL="65644" marR="65644" marT="0" marB="0" anchor="ctr"/>
                </a:tc>
                <a:tc>
                  <a:txBody>
                    <a:bodyPr/>
                    <a:lstStyle/>
                    <a:p>
                      <a:pPr algn="ctr" rtl="1">
                        <a:lnSpc>
                          <a:spcPct val="115000"/>
                        </a:lnSpc>
                        <a:spcAft>
                          <a:spcPts val="1000"/>
                        </a:spcAft>
                      </a:pPr>
                      <a:r>
                        <a:rPr lang="fa-IR" sz="1400" dirty="0">
                          <a:effectLst/>
                        </a:rPr>
                        <a:t>سال دوم</a:t>
                      </a:r>
                      <a:endParaRPr lang="en-US" sz="1400" b="0" dirty="0">
                        <a:solidFill>
                          <a:srgbClr val="FF0000"/>
                        </a:solidFill>
                        <a:effectLst/>
                        <a:latin typeface="Calibri" panose="020F0502020204030204" pitchFamily="34" charset="0"/>
                        <a:ea typeface="Calibri" panose="020F0502020204030204" pitchFamily="34" charset="0"/>
                        <a:cs typeface="B Nazanin" panose="00000400000000000000" pitchFamily="2" charset="-78"/>
                      </a:endParaRPr>
                    </a:p>
                  </a:txBody>
                  <a:tcPr marL="65644" marR="65644" marT="0" marB="0" anchor="ctr"/>
                </a:tc>
                <a:tc>
                  <a:txBody>
                    <a:bodyPr/>
                    <a:lstStyle/>
                    <a:p>
                      <a:pPr algn="ctr" rtl="1">
                        <a:lnSpc>
                          <a:spcPct val="115000"/>
                        </a:lnSpc>
                        <a:spcAft>
                          <a:spcPts val="1000"/>
                        </a:spcAft>
                      </a:pPr>
                      <a:r>
                        <a:rPr lang="fa-IR" sz="1400" dirty="0">
                          <a:effectLst/>
                        </a:rPr>
                        <a:t>سال سوم</a:t>
                      </a:r>
                      <a:endParaRPr lang="en-US" sz="1400" b="0" dirty="0">
                        <a:solidFill>
                          <a:srgbClr val="FF0000"/>
                        </a:solidFill>
                        <a:effectLst/>
                        <a:latin typeface="Calibri" panose="020F0502020204030204" pitchFamily="34" charset="0"/>
                        <a:ea typeface="Calibri" panose="020F0502020204030204" pitchFamily="34" charset="0"/>
                        <a:cs typeface="B Nazanin" panose="00000400000000000000" pitchFamily="2" charset="-78"/>
                      </a:endParaRPr>
                    </a:p>
                  </a:txBody>
                  <a:tcPr marL="65644" marR="65644" marT="0" marB="0" anchor="ctr"/>
                </a:tc>
                <a:tc>
                  <a:txBody>
                    <a:bodyPr/>
                    <a:lstStyle/>
                    <a:p>
                      <a:pPr algn="ctr" rtl="1">
                        <a:lnSpc>
                          <a:spcPct val="115000"/>
                        </a:lnSpc>
                        <a:spcAft>
                          <a:spcPts val="1000"/>
                        </a:spcAft>
                      </a:pPr>
                      <a:r>
                        <a:rPr lang="fa-IR" sz="1400" dirty="0">
                          <a:effectLst/>
                        </a:rPr>
                        <a:t>سال چهارم</a:t>
                      </a:r>
                      <a:endParaRPr lang="en-US" sz="1400" b="0" dirty="0">
                        <a:solidFill>
                          <a:srgbClr val="FF0000"/>
                        </a:solidFill>
                        <a:effectLst/>
                        <a:latin typeface="Calibri" panose="020F0502020204030204" pitchFamily="34" charset="0"/>
                        <a:ea typeface="Calibri" panose="020F0502020204030204" pitchFamily="34" charset="0"/>
                        <a:cs typeface="B Nazanin" panose="00000400000000000000" pitchFamily="2" charset="-78"/>
                      </a:endParaRPr>
                    </a:p>
                  </a:txBody>
                  <a:tcPr marL="65644" marR="65644" marT="0" marB="0" anchor="ctr"/>
                </a:tc>
                <a:tc>
                  <a:txBody>
                    <a:bodyPr/>
                    <a:lstStyle/>
                    <a:p>
                      <a:pPr algn="ctr" rtl="1">
                        <a:lnSpc>
                          <a:spcPct val="115000"/>
                        </a:lnSpc>
                        <a:spcAft>
                          <a:spcPts val="1000"/>
                        </a:spcAft>
                      </a:pPr>
                      <a:r>
                        <a:rPr lang="fa-IR" sz="1400" dirty="0">
                          <a:effectLst/>
                        </a:rPr>
                        <a:t>سال پنجم</a:t>
                      </a:r>
                      <a:endParaRPr lang="en-US" sz="1400" b="0" dirty="0">
                        <a:solidFill>
                          <a:srgbClr val="FF0000"/>
                        </a:solidFill>
                        <a:effectLst/>
                        <a:latin typeface="Calibri" panose="020F0502020204030204" pitchFamily="34" charset="0"/>
                        <a:ea typeface="Calibri" panose="020F0502020204030204" pitchFamily="34" charset="0"/>
                        <a:cs typeface="B Nazanin" panose="00000400000000000000" pitchFamily="2" charset="-78"/>
                      </a:endParaRPr>
                    </a:p>
                  </a:txBody>
                  <a:tcPr marL="65644" marR="65644" marT="0" marB="0" anchor="ctr"/>
                </a:tc>
                <a:extLst>
                  <a:ext uri="{0D108BD9-81ED-4DB2-BD59-A6C34878D82A}">
                    <a16:rowId xmlns:a16="http://schemas.microsoft.com/office/drawing/2014/main" val="10000"/>
                  </a:ext>
                </a:extLst>
              </a:tr>
              <a:tr h="507920">
                <a:tc rowSpan="3">
                  <a:txBody>
                    <a:bodyPr/>
                    <a:lstStyle/>
                    <a:p>
                      <a:pPr algn="ctr" rtl="1">
                        <a:lnSpc>
                          <a:spcPct val="115000"/>
                        </a:lnSpc>
                        <a:spcAft>
                          <a:spcPts val="1200"/>
                        </a:spcAft>
                      </a:pPr>
                      <a:r>
                        <a:rPr lang="fa-IR" sz="1400" dirty="0">
                          <a:effectLst/>
                        </a:rPr>
                        <a:t>1</a:t>
                      </a:r>
                      <a:endParaRPr lang="en-US" sz="1400" b="0" dirty="0">
                        <a:solidFill>
                          <a:srgbClr val="FF0000"/>
                        </a:solidFill>
                        <a:effectLst/>
                        <a:latin typeface="Calibri" panose="020F0502020204030204" pitchFamily="34" charset="0"/>
                        <a:ea typeface="Calibri" panose="020F0502020204030204" pitchFamily="34" charset="0"/>
                        <a:cs typeface="B Nazanin" panose="00000400000000000000" pitchFamily="2" charset="-78"/>
                      </a:endParaRPr>
                    </a:p>
                  </a:txBody>
                  <a:tcPr marL="65644" marR="65644" marT="0" marB="0" anchor="ctr"/>
                </a:tc>
                <a:tc rowSpan="3">
                  <a:txBody>
                    <a:bodyPr/>
                    <a:lstStyle/>
                    <a:p>
                      <a:pPr algn="ctr" rtl="1">
                        <a:lnSpc>
                          <a:spcPct val="115000"/>
                        </a:lnSpc>
                        <a:spcAft>
                          <a:spcPts val="1200"/>
                        </a:spcAft>
                      </a:pPr>
                      <a:r>
                        <a:rPr lang="fa-IR" sz="1400" dirty="0">
                          <a:effectLst/>
                        </a:rPr>
                        <a:t>هزینه</a:t>
                      </a:r>
                      <a:r>
                        <a:rPr lang="fa-IR" sz="100" dirty="0">
                          <a:effectLst/>
                        </a:rPr>
                        <a:t> </a:t>
                      </a:r>
                      <a:r>
                        <a:rPr lang="fa-IR" sz="1400" dirty="0">
                          <a:effectLst/>
                        </a:rPr>
                        <a:t>های عمرانی</a:t>
                      </a:r>
                      <a:endParaRPr lang="en-US" sz="1400" b="0" dirty="0">
                        <a:solidFill>
                          <a:srgbClr val="FF0000"/>
                        </a:solidFill>
                        <a:effectLst/>
                        <a:latin typeface="Calibri" panose="020F0502020204030204" pitchFamily="34" charset="0"/>
                        <a:ea typeface="Calibri" panose="020F0502020204030204" pitchFamily="34" charset="0"/>
                        <a:cs typeface="B Nazanin" panose="00000400000000000000" pitchFamily="2" charset="-78"/>
                      </a:endParaRPr>
                    </a:p>
                  </a:txBody>
                  <a:tcPr marL="65644" marR="65644" marT="0" marB="0" anchor="ctr"/>
                </a:tc>
                <a:tc>
                  <a:txBody>
                    <a:bodyPr/>
                    <a:lstStyle/>
                    <a:p>
                      <a:pPr algn="ctr" rtl="1">
                        <a:lnSpc>
                          <a:spcPct val="115000"/>
                        </a:lnSpc>
                        <a:spcAft>
                          <a:spcPts val="1200"/>
                        </a:spcAft>
                      </a:pPr>
                      <a:r>
                        <a:rPr lang="fa-IR" sz="1400" dirty="0">
                          <a:effectLst/>
                        </a:rPr>
                        <a:t>خرید و یا احداث ساختمان</a:t>
                      </a:r>
                      <a:endParaRPr lang="en-US" sz="1400" b="0" dirty="0">
                        <a:solidFill>
                          <a:srgbClr val="FF0000"/>
                        </a:solidFill>
                        <a:effectLst/>
                        <a:latin typeface="Calibri" panose="020F0502020204030204" pitchFamily="34" charset="0"/>
                        <a:ea typeface="Calibri" panose="020F0502020204030204" pitchFamily="34" charset="0"/>
                        <a:cs typeface="B Nazanin" panose="00000400000000000000" pitchFamily="2" charset="-78"/>
                      </a:endParaRPr>
                    </a:p>
                  </a:txBody>
                  <a:tcPr marL="65644" marR="65644" marT="0" marB="0" anchor="ctr"/>
                </a:tc>
                <a:tc>
                  <a:txBody>
                    <a:bodyPr/>
                    <a:lstStyle/>
                    <a:p>
                      <a:pPr algn="r" rtl="1">
                        <a:lnSpc>
                          <a:spcPct val="115000"/>
                        </a:lnSpc>
                        <a:spcAft>
                          <a:spcPts val="0"/>
                        </a:spcAft>
                      </a:pPr>
                      <a:r>
                        <a:rPr lang="fa-IR" sz="1400">
                          <a:effectLst/>
                        </a:rPr>
                        <a:t>40000</a:t>
                      </a:r>
                      <a:endParaRPr lang="en-US" sz="1100" b="0">
                        <a:effectLst/>
                        <a:latin typeface="Calibri"/>
                        <a:ea typeface="Calibri"/>
                        <a:cs typeface="B Nazanin" pitchFamily="2" charset="-78"/>
                      </a:endParaRPr>
                    </a:p>
                  </a:txBody>
                  <a:tcPr marL="68580" marR="68580" marT="0" marB="0"/>
                </a:tc>
                <a:tc>
                  <a:txBody>
                    <a:bodyPr/>
                    <a:lstStyle/>
                    <a:p>
                      <a:pPr algn="r" rtl="1">
                        <a:lnSpc>
                          <a:spcPct val="115000"/>
                        </a:lnSpc>
                        <a:spcAft>
                          <a:spcPts val="0"/>
                        </a:spcAft>
                      </a:pPr>
                      <a:r>
                        <a:rPr lang="fa-IR" sz="1400">
                          <a:effectLst/>
                        </a:rPr>
                        <a:t>0</a:t>
                      </a:r>
                      <a:endParaRPr lang="en-US" sz="1100" b="0">
                        <a:effectLst/>
                        <a:latin typeface="Calibri"/>
                        <a:ea typeface="Calibri"/>
                        <a:cs typeface="B Nazanin" pitchFamily="2" charset="-78"/>
                      </a:endParaRPr>
                    </a:p>
                  </a:txBody>
                  <a:tcPr marL="68580" marR="68580" marT="0" marB="0"/>
                </a:tc>
                <a:tc>
                  <a:txBody>
                    <a:bodyPr/>
                    <a:lstStyle/>
                    <a:p>
                      <a:pPr algn="r" rtl="1">
                        <a:lnSpc>
                          <a:spcPct val="115000"/>
                        </a:lnSpc>
                        <a:spcAft>
                          <a:spcPts val="0"/>
                        </a:spcAft>
                      </a:pPr>
                      <a:r>
                        <a:rPr lang="fa-IR" sz="1400">
                          <a:effectLst/>
                        </a:rPr>
                        <a:t>0</a:t>
                      </a:r>
                      <a:endParaRPr lang="en-US" sz="1100" b="0">
                        <a:effectLst/>
                        <a:latin typeface="Calibri"/>
                        <a:ea typeface="Calibri"/>
                        <a:cs typeface="B Nazanin" pitchFamily="2" charset="-78"/>
                      </a:endParaRPr>
                    </a:p>
                  </a:txBody>
                  <a:tcPr marL="68580" marR="68580" marT="0" marB="0"/>
                </a:tc>
                <a:tc>
                  <a:txBody>
                    <a:bodyPr/>
                    <a:lstStyle/>
                    <a:p>
                      <a:pPr algn="r" rtl="1">
                        <a:lnSpc>
                          <a:spcPct val="115000"/>
                        </a:lnSpc>
                        <a:spcAft>
                          <a:spcPts val="0"/>
                        </a:spcAft>
                      </a:pPr>
                      <a:r>
                        <a:rPr lang="fa-IR" sz="1400">
                          <a:effectLst/>
                        </a:rPr>
                        <a:t>0</a:t>
                      </a:r>
                      <a:endParaRPr lang="en-US" sz="1100" b="0">
                        <a:effectLst/>
                        <a:latin typeface="Calibri"/>
                        <a:ea typeface="Calibri"/>
                        <a:cs typeface="B Nazanin" pitchFamily="2" charset="-78"/>
                      </a:endParaRPr>
                    </a:p>
                  </a:txBody>
                  <a:tcPr marL="68580" marR="68580" marT="0" marB="0"/>
                </a:tc>
                <a:tc>
                  <a:txBody>
                    <a:bodyPr/>
                    <a:lstStyle/>
                    <a:p>
                      <a:pPr algn="r" rtl="1">
                        <a:lnSpc>
                          <a:spcPct val="115000"/>
                        </a:lnSpc>
                        <a:spcAft>
                          <a:spcPts val="0"/>
                        </a:spcAft>
                      </a:pPr>
                      <a:r>
                        <a:rPr lang="fa-IR" sz="1400" dirty="0">
                          <a:effectLst/>
                        </a:rPr>
                        <a:t>0</a:t>
                      </a:r>
                      <a:endParaRPr lang="en-US" sz="1100" b="0" dirty="0">
                        <a:effectLst/>
                        <a:latin typeface="Calibri"/>
                        <a:ea typeface="Calibri"/>
                        <a:cs typeface="B Nazanin" pitchFamily="2" charset="-78"/>
                      </a:endParaRPr>
                    </a:p>
                  </a:txBody>
                  <a:tcPr marL="68580" marR="68580" marT="0" marB="0"/>
                </a:tc>
                <a:extLst>
                  <a:ext uri="{0D108BD9-81ED-4DB2-BD59-A6C34878D82A}">
                    <a16:rowId xmlns:a16="http://schemas.microsoft.com/office/drawing/2014/main" val="10001"/>
                  </a:ext>
                </a:extLst>
              </a:tr>
              <a:tr h="556294">
                <a:tc vMerge="1">
                  <a:txBody>
                    <a:bodyPr/>
                    <a:lstStyle/>
                    <a:p>
                      <a:pPr rtl="1"/>
                      <a:endParaRPr lang="fa-IR"/>
                    </a:p>
                  </a:txBody>
                  <a:tcPr/>
                </a:tc>
                <a:tc vMerge="1">
                  <a:txBody>
                    <a:bodyPr/>
                    <a:lstStyle/>
                    <a:p>
                      <a:pPr rtl="1"/>
                      <a:endParaRPr lang="fa-IR"/>
                    </a:p>
                  </a:txBody>
                  <a:tcPr/>
                </a:tc>
                <a:tc>
                  <a:txBody>
                    <a:bodyPr/>
                    <a:lstStyle/>
                    <a:p>
                      <a:pPr algn="ctr" rtl="1">
                        <a:lnSpc>
                          <a:spcPct val="115000"/>
                        </a:lnSpc>
                        <a:spcAft>
                          <a:spcPts val="1200"/>
                        </a:spcAft>
                      </a:pPr>
                      <a:r>
                        <a:rPr lang="fa-IR" sz="1400" dirty="0">
                          <a:effectLst/>
                        </a:rPr>
                        <a:t>تعمیرات و نگهداری ساختمان</a:t>
                      </a:r>
                      <a:endParaRPr lang="en-US" sz="1400" b="0" dirty="0">
                        <a:solidFill>
                          <a:srgbClr val="FF0000"/>
                        </a:solidFill>
                        <a:effectLst/>
                        <a:latin typeface="Calibri" panose="020F0502020204030204" pitchFamily="34" charset="0"/>
                        <a:ea typeface="Calibri" panose="020F0502020204030204" pitchFamily="34" charset="0"/>
                        <a:cs typeface="B Nazanin" panose="00000400000000000000" pitchFamily="2" charset="-78"/>
                      </a:endParaRPr>
                    </a:p>
                  </a:txBody>
                  <a:tcPr marL="65644" marR="65644" marT="0" marB="0" anchor="ctr"/>
                </a:tc>
                <a:tc>
                  <a:txBody>
                    <a:bodyPr/>
                    <a:lstStyle/>
                    <a:p>
                      <a:pPr algn="r" rtl="1">
                        <a:lnSpc>
                          <a:spcPct val="115000"/>
                        </a:lnSpc>
                        <a:spcAft>
                          <a:spcPts val="0"/>
                        </a:spcAft>
                      </a:pPr>
                      <a:r>
                        <a:rPr lang="fa-IR" sz="1400">
                          <a:effectLst/>
                        </a:rPr>
                        <a:t>200</a:t>
                      </a:r>
                      <a:endParaRPr lang="en-US" sz="1100">
                        <a:effectLst/>
                      </a:endParaRPr>
                    </a:p>
                    <a:p>
                      <a:pPr algn="r" rtl="1">
                        <a:lnSpc>
                          <a:spcPct val="115000"/>
                        </a:lnSpc>
                        <a:spcAft>
                          <a:spcPts val="0"/>
                        </a:spcAft>
                      </a:pPr>
                      <a:r>
                        <a:rPr lang="fa-IR" sz="1400">
                          <a:effectLst/>
                        </a:rPr>
                        <a:t> </a:t>
                      </a:r>
                      <a:endParaRPr lang="en-US" sz="1100">
                        <a:effectLst/>
                      </a:endParaRPr>
                    </a:p>
                    <a:p>
                      <a:pPr algn="r" rtl="1">
                        <a:lnSpc>
                          <a:spcPct val="115000"/>
                        </a:lnSpc>
                        <a:spcAft>
                          <a:spcPts val="0"/>
                        </a:spcAft>
                      </a:pPr>
                      <a:r>
                        <a:rPr lang="fa-IR" sz="1400">
                          <a:effectLst/>
                        </a:rPr>
                        <a:t> </a:t>
                      </a:r>
                      <a:endParaRPr lang="en-US" sz="1100" b="0">
                        <a:effectLst/>
                        <a:latin typeface="Calibri"/>
                        <a:ea typeface="Calibri"/>
                        <a:cs typeface="B Nazanin" pitchFamily="2" charset="-78"/>
                      </a:endParaRPr>
                    </a:p>
                  </a:txBody>
                  <a:tcPr marL="68580" marR="68580" marT="0" marB="0"/>
                </a:tc>
                <a:tc>
                  <a:txBody>
                    <a:bodyPr/>
                    <a:lstStyle/>
                    <a:p>
                      <a:pPr algn="r" rtl="1">
                        <a:lnSpc>
                          <a:spcPct val="115000"/>
                        </a:lnSpc>
                        <a:spcAft>
                          <a:spcPts val="0"/>
                        </a:spcAft>
                      </a:pPr>
                      <a:r>
                        <a:rPr lang="fa-IR" sz="1400">
                          <a:effectLst/>
                        </a:rPr>
                        <a:t>250</a:t>
                      </a:r>
                      <a:endParaRPr lang="en-US" sz="1100" b="0">
                        <a:effectLst/>
                        <a:latin typeface="Calibri"/>
                        <a:ea typeface="Calibri"/>
                        <a:cs typeface="B Nazanin" pitchFamily="2" charset="-78"/>
                      </a:endParaRPr>
                    </a:p>
                  </a:txBody>
                  <a:tcPr marL="68580" marR="68580" marT="0" marB="0"/>
                </a:tc>
                <a:tc>
                  <a:txBody>
                    <a:bodyPr/>
                    <a:lstStyle/>
                    <a:p>
                      <a:pPr algn="r" rtl="1">
                        <a:lnSpc>
                          <a:spcPct val="115000"/>
                        </a:lnSpc>
                        <a:spcAft>
                          <a:spcPts val="0"/>
                        </a:spcAft>
                      </a:pPr>
                      <a:r>
                        <a:rPr lang="fa-IR" sz="1400">
                          <a:effectLst/>
                        </a:rPr>
                        <a:t>250</a:t>
                      </a:r>
                      <a:endParaRPr lang="en-US" sz="1100" b="0">
                        <a:effectLst/>
                        <a:latin typeface="Calibri"/>
                        <a:ea typeface="Calibri"/>
                        <a:cs typeface="B Nazanin" pitchFamily="2" charset="-78"/>
                      </a:endParaRPr>
                    </a:p>
                  </a:txBody>
                  <a:tcPr marL="68580" marR="68580" marT="0" marB="0"/>
                </a:tc>
                <a:tc>
                  <a:txBody>
                    <a:bodyPr/>
                    <a:lstStyle/>
                    <a:p>
                      <a:pPr algn="r" rtl="1">
                        <a:lnSpc>
                          <a:spcPct val="115000"/>
                        </a:lnSpc>
                        <a:spcAft>
                          <a:spcPts val="0"/>
                        </a:spcAft>
                      </a:pPr>
                      <a:r>
                        <a:rPr lang="fa-IR" sz="1400">
                          <a:effectLst/>
                        </a:rPr>
                        <a:t>300</a:t>
                      </a:r>
                      <a:endParaRPr lang="en-US" sz="1100" b="0">
                        <a:effectLst/>
                        <a:latin typeface="Calibri"/>
                        <a:ea typeface="Calibri"/>
                        <a:cs typeface="B Nazanin" pitchFamily="2" charset="-78"/>
                      </a:endParaRPr>
                    </a:p>
                  </a:txBody>
                  <a:tcPr marL="68580" marR="68580" marT="0" marB="0"/>
                </a:tc>
                <a:tc>
                  <a:txBody>
                    <a:bodyPr/>
                    <a:lstStyle/>
                    <a:p>
                      <a:pPr algn="r" rtl="1">
                        <a:lnSpc>
                          <a:spcPct val="115000"/>
                        </a:lnSpc>
                        <a:spcAft>
                          <a:spcPts val="0"/>
                        </a:spcAft>
                      </a:pPr>
                      <a:r>
                        <a:rPr lang="fa-IR" sz="1400" dirty="0">
                          <a:effectLst/>
                        </a:rPr>
                        <a:t>300</a:t>
                      </a:r>
                      <a:endParaRPr lang="en-US" sz="1100" b="0" dirty="0">
                        <a:effectLst/>
                        <a:latin typeface="Calibri"/>
                        <a:ea typeface="Calibri"/>
                        <a:cs typeface="B Nazanin" pitchFamily="2" charset="-78"/>
                      </a:endParaRPr>
                    </a:p>
                  </a:txBody>
                  <a:tcPr marL="68580" marR="68580" marT="0" marB="0"/>
                </a:tc>
                <a:extLst>
                  <a:ext uri="{0D108BD9-81ED-4DB2-BD59-A6C34878D82A}">
                    <a16:rowId xmlns:a16="http://schemas.microsoft.com/office/drawing/2014/main" val="10002"/>
                  </a:ext>
                </a:extLst>
              </a:tr>
              <a:tr h="392090">
                <a:tc vMerge="1">
                  <a:txBody>
                    <a:bodyPr/>
                    <a:lstStyle/>
                    <a:p>
                      <a:pPr rtl="1"/>
                      <a:endParaRPr lang="fa-IR"/>
                    </a:p>
                  </a:txBody>
                  <a:tcPr/>
                </a:tc>
                <a:tc vMerge="1">
                  <a:txBody>
                    <a:bodyPr/>
                    <a:lstStyle/>
                    <a:p>
                      <a:pPr rtl="1"/>
                      <a:endParaRPr lang="fa-IR"/>
                    </a:p>
                  </a:txBody>
                  <a:tcPr/>
                </a:tc>
                <a:tc>
                  <a:txBody>
                    <a:bodyPr/>
                    <a:lstStyle/>
                    <a:p>
                      <a:pPr algn="ctr" rtl="1">
                        <a:lnSpc>
                          <a:spcPct val="115000"/>
                        </a:lnSpc>
                        <a:spcAft>
                          <a:spcPts val="1200"/>
                        </a:spcAft>
                      </a:pPr>
                      <a:r>
                        <a:rPr lang="fa-IR" sz="1400" dirty="0">
                          <a:effectLst/>
                        </a:rPr>
                        <a:t>تجهیزات زیربنایی</a:t>
                      </a:r>
                      <a:endParaRPr lang="en-US" sz="1400" b="0" dirty="0">
                        <a:solidFill>
                          <a:srgbClr val="FF0000"/>
                        </a:solidFill>
                        <a:effectLst/>
                        <a:latin typeface="Calibri" panose="020F0502020204030204" pitchFamily="34" charset="0"/>
                        <a:ea typeface="Calibri" panose="020F0502020204030204" pitchFamily="34" charset="0"/>
                        <a:cs typeface="B Nazanin" panose="00000400000000000000" pitchFamily="2" charset="-78"/>
                      </a:endParaRPr>
                    </a:p>
                  </a:txBody>
                  <a:tcPr marL="65644" marR="65644" marT="0" marB="0" anchor="ctr"/>
                </a:tc>
                <a:tc>
                  <a:txBody>
                    <a:bodyPr/>
                    <a:lstStyle/>
                    <a:p>
                      <a:r>
                        <a:rPr lang="fa-IR" dirty="0" smtClean="0"/>
                        <a:t>400</a:t>
                      </a:r>
                      <a:endParaRPr lang="fa-IR" b="0" dirty="0">
                        <a:cs typeface="B Nazanin" pitchFamily="2" charset="-78"/>
                      </a:endParaRPr>
                    </a:p>
                  </a:txBody>
                  <a:tcPr marL="68580" marR="68580" marT="0" marB="0" anchor="ctr"/>
                </a:tc>
                <a:tc>
                  <a:txBody>
                    <a:bodyPr/>
                    <a:lstStyle/>
                    <a:p>
                      <a:r>
                        <a:rPr lang="fa-IR" dirty="0" smtClean="0"/>
                        <a:t>300</a:t>
                      </a:r>
                      <a:endParaRPr lang="fa-IR" b="0" dirty="0">
                        <a:cs typeface="B Nazanin" pitchFamily="2" charset="-78"/>
                      </a:endParaRPr>
                    </a:p>
                  </a:txBody>
                  <a:tcPr marL="68580" marR="68580" marT="0" marB="0" anchor="ctr"/>
                </a:tc>
                <a:tc>
                  <a:txBody>
                    <a:bodyPr/>
                    <a:lstStyle/>
                    <a:p>
                      <a:r>
                        <a:rPr lang="fa-IR" dirty="0" smtClean="0"/>
                        <a:t>300</a:t>
                      </a:r>
                      <a:endParaRPr lang="fa-IR" b="0" dirty="0">
                        <a:cs typeface="B Nazanin" pitchFamily="2" charset="-78"/>
                      </a:endParaRPr>
                    </a:p>
                  </a:txBody>
                  <a:tcPr marL="68580" marR="68580" marT="0" marB="0" anchor="ctr"/>
                </a:tc>
                <a:tc>
                  <a:txBody>
                    <a:bodyPr/>
                    <a:lstStyle/>
                    <a:p>
                      <a:r>
                        <a:rPr lang="fa-IR" dirty="0" smtClean="0"/>
                        <a:t>300</a:t>
                      </a:r>
                      <a:endParaRPr lang="fa-IR" b="0" dirty="0">
                        <a:cs typeface="B Nazanin" pitchFamily="2" charset="-78"/>
                      </a:endParaRPr>
                    </a:p>
                  </a:txBody>
                  <a:tcPr marL="68580" marR="68580" marT="0" marB="0" anchor="ctr"/>
                </a:tc>
                <a:tc>
                  <a:txBody>
                    <a:bodyPr/>
                    <a:lstStyle/>
                    <a:p>
                      <a:r>
                        <a:rPr lang="fa-IR" dirty="0" smtClean="0"/>
                        <a:t>300</a:t>
                      </a:r>
                      <a:endParaRPr lang="fa-IR" b="0" dirty="0">
                        <a:cs typeface="B Nazanin" pitchFamily="2" charset="-78"/>
                      </a:endParaRPr>
                    </a:p>
                  </a:txBody>
                  <a:tcPr marL="68580" marR="68580" marT="0" marB="0" anchor="ctr"/>
                </a:tc>
                <a:extLst>
                  <a:ext uri="{0D108BD9-81ED-4DB2-BD59-A6C34878D82A}">
                    <a16:rowId xmlns:a16="http://schemas.microsoft.com/office/drawing/2014/main" val="10003"/>
                  </a:ext>
                </a:extLst>
              </a:tr>
              <a:tr h="452312">
                <a:tc rowSpan="2">
                  <a:txBody>
                    <a:bodyPr/>
                    <a:lstStyle/>
                    <a:p>
                      <a:pPr algn="ctr" rtl="1">
                        <a:lnSpc>
                          <a:spcPct val="115000"/>
                        </a:lnSpc>
                        <a:spcAft>
                          <a:spcPts val="1200"/>
                        </a:spcAft>
                      </a:pPr>
                      <a:r>
                        <a:rPr lang="fa-IR" sz="1400" dirty="0">
                          <a:effectLst/>
                        </a:rPr>
                        <a:t>2</a:t>
                      </a:r>
                      <a:endParaRPr lang="en-US" sz="1400" b="0" dirty="0">
                        <a:solidFill>
                          <a:srgbClr val="FF0000"/>
                        </a:solidFill>
                        <a:effectLst/>
                        <a:latin typeface="Calibri" panose="020F0502020204030204" pitchFamily="34" charset="0"/>
                        <a:ea typeface="Calibri" panose="020F0502020204030204" pitchFamily="34" charset="0"/>
                        <a:cs typeface="B Nazanin" panose="00000400000000000000" pitchFamily="2" charset="-78"/>
                      </a:endParaRPr>
                    </a:p>
                  </a:txBody>
                  <a:tcPr marL="65644" marR="65644" marT="0" marB="0" anchor="ctr"/>
                </a:tc>
                <a:tc rowSpan="2">
                  <a:txBody>
                    <a:bodyPr/>
                    <a:lstStyle/>
                    <a:p>
                      <a:pPr algn="ctr" rtl="1">
                        <a:lnSpc>
                          <a:spcPct val="115000"/>
                        </a:lnSpc>
                        <a:spcAft>
                          <a:spcPts val="1200"/>
                        </a:spcAft>
                      </a:pPr>
                      <a:r>
                        <a:rPr lang="fa-IR" sz="1400" dirty="0" smtClean="0">
                          <a:effectLst/>
                        </a:rPr>
                        <a:t>هزینه های </a:t>
                      </a:r>
                      <a:r>
                        <a:rPr lang="fa-IR" sz="1400" dirty="0">
                          <a:effectLst/>
                        </a:rPr>
                        <a:t>ستادی </a:t>
                      </a:r>
                      <a:endParaRPr lang="en-US" sz="1400" b="0" dirty="0">
                        <a:solidFill>
                          <a:srgbClr val="FF0000"/>
                        </a:solidFill>
                        <a:effectLst/>
                        <a:latin typeface="Calibri" panose="020F0502020204030204" pitchFamily="34" charset="0"/>
                        <a:ea typeface="Calibri" panose="020F0502020204030204" pitchFamily="34" charset="0"/>
                        <a:cs typeface="B Nazanin" panose="00000400000000000000" pitchFamily="2" charset="-78"/>
                      </a:endParaRPr>
                    </a:p>
                  </a:txBody>
                  <a:tcPr marL="65644" marR="65644" marT="0" marB="0" anchor="ctr"/>
                </a:tc>
                <a:tc>
                  <a:txBody>
                    <a:bodyPr/>
                    <a:lstStyle/>
                    <a:p>
                      <a:pPr algn="ctr" rtl="1">
                        <a:lnSpc>
                          <a:spcPct val="100000"/>
                        </a:lnSpc>
                        <a:spcAft>
                          <a:spcPts val="1200"/>
                        </a:spcAft>
                      </a:pPr>
                      <a:r>
                        <a:rPr lang="fa-IR" sz="1400" dirty="0">
                          <a:effectLst/>
                        </a:rPr>
                        <a:t>نیروی انسانی </a:t>
                      </a:r>
                      <a:endParaRPr lang="fa-IR" sz="1400" b="0" dirty="0" smtClean="0">
                        <a:solidFill>
                          <a:srgbClr val="FF0000"/>
                        </a:solidFill>
                        <a:effectLst/>
                        <a:cs typeface="B Nazanin" panose="00000400000000000000" pitchFamily="2" charset="-78"/>
                      </a:endParaRPr>
                    </a:p>
                  </a:txBody>
                  <a:tcPr marL="65644" marR="65644" marT="0" marB="0" anchor="ctr"/>
                </a:tc>
                <a:tc>
                  <a:txBody>
                    <a:bodyPr/>
                    <a:lstStyle/>
                    <a:p>
                      <a:pPr algn="r" rtl="1">
                        <a:lnSpc>
                          <a:spcPct val="115000"/>
                        </a:lnSpc>
                        <a:spcAft>
                          <a:spcPts val="0"/>
                        </a:spcAft>
                      </a:pPr>
                      <a:r>
                        <a:rPr lang="fa-IR" sz="1400" dirty="0">
                          <a:effectLst/>
                        </a:rPr>
                        <a:t>300</a:t>
                      </a:r>
                      <a:endParaRPr lang="en-US" sz="1100" b="0" dirty="0">
                        <a:effectLst/>
                        <a:latin typeface="Calibri"/>
                        <a:ea typeface="Calibri"/>
                        <a:cs typeface="B Nazanin" pitchFamily="2" charset="-78"/>
                      </a:endParaRPr>
                    </a:p>
                  </a:txBody>
                  <a:tcPr marL="68580" marR="68580" marT="0" marB="0"/>
                </a:tc>
                <a:tc>
                  <a:txBody>
                    <a:bodyPr/>
                    <a:lstStyle/>
                    <a:p>
                      <a:pPr algn="r" rtl="1">
                        <a:lnSpc>
                          <a:spcPct val="115000"/>
                        </a:lnSpc>
                        <a:spcAft>
                          <a:spcPts val="0"/>
                        </a:spcAft>
                      </a:pPr>
                      <a:r>
                        <a:rPr lang="fa-IR" sz="1400">
                          <a:effectLst/>
                        </a:rPr>
                        <a:t>600</a:t>
                      </a:r>
                      <a:endParaRPr lang="en-US" sz="1100" b="0">
                        <a:effectLst/>
                        <a:latin typeface="Calibri"/>
                        <a:ea typeface="Calibri"/>
                        <a:cs typeface="B Nazanin" pitchFamily="2" charset="-78"/>
                      </a:endParaRPr>
                    </a:p>
                  </a:txBody>
                  <a:tcPr marL="68580" marR="68580" marT="0" marB="0"/>
                </a:tc>
                <a:tc>
                  <a:txBody>
                    <a:bodyPr/>
                    <a:lstStyle/>
                    <a:p>
                      <a:pPr algn="r" rtl="1">
                        <a:lnSpc>
                          <a:spcPct val="115000"/>
                        </a:lnSpc>
                        <a:spcAft>
                          <a:spcPts val="0"/>
                        </a:spcAft>
                      </a:pPr>
                      <a:r>
                        <a:rPr lang="fa-IR" sz="1400" dirty="0">
                          <a:effectLst/>
                        </a:rPr>
                        <a:t>700</a:t>
                      </a:r>
                      <a:endParaRPr lang="en-US" sz="1100" b="0" dirty="0">
                        <a:effectLst/>
                        <a:latin typeface="Calibri"/>
                        <a:ea typeface="Calibri"/>
                        <a:cs typeface="B Nazanin" pitchFamily="2" charset="-78"/>
                      </a:endParaRPr>
                    </a:p>
                  </a:txBody>
                  <a:tcPr marL="68580" marR="68580" marT="0" marB="0"/>
                </a:tc>
                <a:tc>
                  <a:txBody>
                    <a:bodyPr/>
                    <a:lstStyle/>
                    <a:p>
                      <a:pPr algn="r" rtl="1">
                        <a:lnSpc>
                          <a:spcPct val="115000"/>
                        </a:lnSpc>
                        <a:spcAft>
                          <a:spcPts val="0"/>
                        </a:spcAft>
                      </a:pPr>
                      <a:r>
                        <a:rPr lang="fa-IR" sz="1400">
                          <a:effectLst/>
                        </a:rPr>
                        <a:t>800</a:t>
                      </a:r>
                      <a:endParaRPr lang="en-US" sz="1100" b="0">
                        <a:effectLst/>
                        <a:latin typeface="Calibri"/>
                        <a:ea typeface="Calibri"/>
                        <a:cs typeface="B Nazanin" pitchFamily="2" charset="-78"/>
                      </a:endParaRPr>
                    </a:p>
                  </a:txBody>
                  <a:tcPr marL="68580" marR="68580" marT="0" marB="0"/>
                </a:tc>
                <a:tc>
                  <a:txBody>
                    <a:bodyPr/>
                    <a:lstStyle/>
                    <a:p>
                      <a:pPr algn="r" rtl="1">
                        <a:lnSpc>
                          <a:spcPct val="115000"/>
                        </a:lnSpc>
                        <a:spcAft>
                          <a:spcPts val="0"/>
                        </a:spcAft>
                      </a:pPr>
                      <a:r>
                        <a:rPr lang="fa-IR" sz="1400">
                          <a:effectLst/>
                        </a:rPr>
                        <a:t>900</a:t>
                      </a:r>
                      <a:endParaRPr lang="en-US" sz="1100" b="0">
                        <a:effectLst/>
                        <a:latin typeface="Calibri"/>
                        <a:ea typeface="Calibri"/>
                        <a:cs typeface="B Nazanin" pitchFamily="2" charset="-78"/>
                      </a:endParaRPr>
                    </a:p>
                  </a:txBody>
                  <a:tcPr marL="68580" marR="68580" marT="0" marB="0"/>
                </a:tc>
                <a:extLst>
                  <a:ext uri="{0D108BD9-81ED-4DB2-BD59-A6C34878D82A}">
                    <a16:rowId xmlns:a16="http://schemas.microsoft.com/office/drawing/2014/main" val="10004"/>
                  </a:ext>
                </a:extLst>
              </a:tr>
              <a:tr h="374088">
                <a:tc vMerge="1">
                  <a:txBody>
                    <a:bodyPr/>
                    <a:lstStyle/>
                    <a:p>
                      <a:pPr rtl="1"/>
                      <a:endParaRPr lang="fa-IR"/>
                    </a:p>
                  </a:txBody>
                  <a:tcPr/>
                </a:tc>
                <a:tc vMerge="1">
                  <a:txBody>
                    <a:bodyPr/>
                    <a:lstStyle/>
                    <a:p>
                      <a:pPr rtl="1"/>
                      <a:endParaRPr lang="fa-IR"/>
                    </a:p>
                  </a:txBody>
                  <a:tcPr/>
                </a:tc>
                <a:tc>
                  <a:txBody>
                    <a:bodyPr/>
                    <a:lstStyle/>
                    <a:p>
                      <a:pPr algn="ctr" rtl="1">
                        <a:lnSpc>
                          <a:spcPct val="115000"/>
                        </a:lnSpc>
                        <a:spcAft>
                          <a:spcPts val="1200"/>
                        </a:spcAft>
                      </a:pPr>
                      <a:r>
                        <a:rPr lang="fa-IR" sz="1400" dirty="0">
                          <a:effectLst/>
                        </a:rPr>
                        <a:t>ملزومات اداری</a:t>
                      </a:r>
                      <a:endParaRPr lang="en-US" sz="1400" b="0" dirty="0">
                        <a:solidFill>
                          <a:srgbClr val="FF0000"/>
                        </a:solidFill>
                        <a:effectLst/>
                        <a:latin typeface="Calibri" panose="020F0502020204030204" pitchFamily="34" charset="0"/>
                        <a:ea typeface="Calibri" panose="020F0502020204030204" pitchFamily="34" charset="0"/>
                        <a:cs typeface="B Nazanin" panose="00000400000000000000" pitchFamily="2" charset="-78"/>
                      </a:endParaRPr>
                    </a:p>
                  </a:txBody>
                  <a:tcPr marL="65644" marR="65644" marT="0" marB="0" anchor="ctr"/>
                </a:tc>
                <a:tc>
                  <a:txBody>
                    <a:bodyPr/>
                    <a:lstStyle/>
                    <a:p>
                      <a:pPr algn="r" rtl="1">
                        <a:lnSpc>
                          <a:spcPct val="115000"/>
                        </a:lnSpc>
                        <a:spcAft>
                          <a:spcPts val="0"/>
                        </a:spcAft>
                      </a:pPr>
                      <a:r>
                        <a:rPr lang="fa-IR" sz="1400">
                          <a:effectLst/>
                        </a:rPr>
                        <a:t>200</a:t>
                      </a:r>
                      <a:endParaRPr lang="en-US" sz="1100" b="0">
                        <a:effectLst/>
                        <a:latin typeface="Calibri"/>
                        <a:ea typeface="Calibri"/>
                        <a:cs typeface="B Nazanin" pitchFamily="2" charset="-78"/>
                      </a:endParaRPr>
                    </a:p>
                  </a:txBody>
                  <a:tcPr marL="68580" marR="68580" marT="0" marB="0"/>
                </a:tc>
                <a:tc>
                  <a:txBody>
                    <a:bodyPr/>
                    <a:lstStyle/>
                    <a:p>
                      <a:pPr algn="r" rtl="1">
                        <a:lnSpc>
                          <a:spcPct val="115000"/>
                        </a:lnSpc>
                        <a:spcAft>
                          <a:spcPts val="0"/>
                        </a:spcAft>
                      </a:pPr>
                      <a:r>
                        <a:rPr lang="fa-IR" sz="1400">
                          <a:effectLst/>
                        </a:rPr>
                        <a:t>220</a:t>
                      </a:r>
                      <a:endParaRPr lang="en-US" sz="1100" b="0">
                        <a:effectLst/>
                        <a:latin typeface="Calibri"/>
                        <a:ea typeface="Calibri"/>
                        <a:cs typeface="B Nazanin" pitchFamily="2" charset="-78"/>
                      </a:endParaRPr>
                    </a:p>
                  </a:txBody>
                  <a:tcPr marL="68580" marR="68580" marT="0" marB="0"/>
                </a:tc>
                <a:tc>
                  <a:txBody>
                    <a:bodyPr/>
                    <a:lstStyle/>
                    <a:p>
                      <a:pPr algn="r" rtl="1">
                        <a:lnSpc>
                          <a:spcPct val="115000"/>
                        </a:lnSpc>
                        <a:spcAft>
                          <a:spcPts val="0"/>
                        </a:spcAft>
                      </a:pPr>
                      <a:r>
                        <a:rPr lang="fa-IR" sz="1400">
                          <a:effectLst/>
                        </a:rPr>
                        <a:t>240</a:t>
                      </a:r>
                      <a:endParaRPr lang="en-US" sz="1100" b="0">
                        <a:effectLst/>
                        <a:latin typeface="Calibri"/>
                        <a:ea typeface="Calibri"/>
                        <a:cs typeface="B Nazanin" pitchFamily="2" charset="-78"/>
                      </a:endParaRPr>
                    </a:p>
                  </a:txBody>
                  <a:tcPr marL="68580" marR="68580" marT="0" marB="0"/>
                </a:tc>
                <a:tc>
                  <a:txBody>
                    <a:bodyPr/>
                    <a:lstStyle/>
                    <a:p>
                      <a:pPr algn="r" rtl="1">
                        <a:lnSpc>
                          <a:spcPct val="115000"/>
                        </a:lnSpc>
                        <a:spcAft>
                          <a:spcPts val="0"/>
                        </a:spcAft>
                      </a:pPr>
                      <a:r>
                        <a:rPr lang="fa-IR" sz="1400">
                          <a:effectLst/>
                        </a:rPr>
                        <a:t>260</a:t>
                      </a:r>
                      <a:endParaRPr lang="en-US" sz="1100" b="0">
                        <a:effectLst/>
                        <a:latin typeface="Calibri"/>
                        <a:ea typeface="Calibri"/>
                        <a:cs typeface="B Nazanin" pitchFamily="2" charset="-78"/>
                      </a:endParaRPr>
                    </a:p>
                  </a:txBody>
                  <a:tcPr marL="68580" marR="68580" marT="0" marB="0"/>
                </a:tc>
                <a:tc>
                  <a:txBody>
                    <a:bodyPr/>
                    <a:lstStyle/>
                    <a:p>
                      <a:pPr algn="r" rtl="1">
                        <a:lnSpc>
                          <a:spcPct val="115000"/>
                        </a:lnSpc>
                        <a:spcAft>
                          <a:spcPts val="0"/>
                        </a:spcAft>
                      </a:pPr>
                      <a:r>
                        <a:rPr lang="fa-IR" sz="1400">
                          <a:effectLst/>
                        </a:rPr>
                        <a:t>280</a:t>
                      </a:r>
                      <a:endParaRPr lang="en-US" sz="1100" b="0">
                        <a:effectLst/>
                        <a:latin typeface="Calibri"/>
                        <a:ea typeface="Calibri"/>
                        <a:cs typeface="B Nazanin" pitchFamily="2" charset="-78"/>
                      </a:endParaRPr>
                    </a:p>
                  </a:txBody>
                  <a:tcPr marL="68580" marR="68580" marT="0" marB="0"/>
                </a:tc>
                <a:extLst>
                  <a:ext uri="{0D108BD9-81ED-4DB2-BD59-A6C34878D82A}">
                    <a16:rowId xmlns:a16="http://schemas.microsoft.com/office/drawing/2014/main" val="10005"/>
                  </a:ext>
                </a:extLst>
              </a:tr>
              <a:tr h="374088">
                <a:tc rowSpan="2">
                  <a:txBody>
                    <a:bodyPr/>
                    <a:lstStyle/>
                    <a:p>
                      <a:pPr algn="ctr" rtl="1">
                        <a:lnSpc>
                          <a:spcPct val="115000"/>
                        </a:lnSpc>
                        <a:spcAft>
                          <a:spcPts val="1200"/>
                        </a:spcAft>
                      </a:pPr>
                      <a:r>
                        <a:rPr lang="fa-IR" sz="1400" dirty="0">
                          <a:effectLst/>
                        </a:rPr>
                        <a:t>3</a:t>
                      </a:r>
                      <a:endParaRPr lang="en-US" sz="1400" b="0" dirty="0">
                        <a:solidFill>
                          <a:srgbClr val="FF0000"/>
                        </a:solidFill>
                        <a:effectLst/>
                        <a:latin typeface="Calibri" panose="020F0502020204030204" pitchFamily="34" charset="0"/>
                        <a:ea typeface="Calibri" panose="020F0502020204030204" pitchFamily="34" charset="0"/>
                        <a:cs typeface="B Nazanin" panose="00000400000000000000" pitchFamily="2" charset="-78"/>
                      </a:endParaRPr>
                    </a:p>
                  </a:txBody>
                  <a:tcPr marL="65644" marR="65644" marT="0" marB="0" anchor="ctr"/>
                </a:tc>
                <a:tc rowSpan="2">
                  <a:txBody>
                    <a:bodyPr/>
                    <a:lstStyle/>
                    <a:p>
                      <a:pPr algn="ctr" rtl="1">
                        <a:lnSpc>
                          <a:spcPct val="115000"/>
                        </a:lnSpc>
                        <a:spcAft>
                          <a:spcPts val="1200"/>
                        </a:spcAft>
                      </a:pPr>
                      <a:r>
                        <a:rPr lang="fa-IR" sz="1400" dirty="0">
                          <a:effectLst/>
                        </a:rPr>
                        <a:t>هزینه های </a:t>
                      </a:r>
                      <a:endParaRPr lang="fa-IR" sz="1400" dirty="0" smtClean="0">
                        <a:effectLst/>
                      </a:endParaRPr>
                    </a:p>
                    <a:p>
                      <a:pPr algn="ctr" rtl="1">
                        <a:lnSpc>
                          <a:spcPct val="115000"/>
                        </a:lnSpc>
                        <a:spcAft>
                          <a:spcPts val="1200"/>
                        </a:spcAft>
                      </a:pPr>
                      <a:r>
                        <a:rPr lang="fa-IR" sz="1400" dirty="0" smtClean="0">
                          <a:effectLst/>
                        </a:rPr>
                        <a:t>حمایت </a:t>
                      </a:r>
                      <a:r>
                        <a:rPr lang="fa-IR" sz="1400" dirty="0">
                          <a:effectLst/>
                        </a:rPr>
                        <a:t>از واحدها</a:t>
                      </a:r>
                      <a:endParaRPr lang="en-US" sz="1400" b="0" dirty="0">
                        <a:solidFill>
                          <a:srgbClr val="FF0000"/>
                        </a:solidFill>
                        <a:effectLst/>
                        <a:latin typeface="Calibri" panose="020F0502020204030204" pitchFamily="34" charset="0"/>
                        <a:ea typeface="Calibri" panose="020F0502020204030204" pitchFamily="34" charset="0"/>
                        <a:cs typeface="B Nazanin" panose="00000400000000000000" pitchFamily="2" charset="-78"/>
                      </a:endParaRPr>
                    </a:p>
                  </a:txBody>
                  <a:tcPr marL="65644" marR="65644" marT="0" marB="0" anchor="ctr"/>
                </a:tc>
                <a:tc>
                  <a:txBody>
                    <a:bodyPr/>
                    <a:lstStyle/>
                    <a:p>
                      <a:pPr marL="0" marR="0" algn="ctr" rtl="1">
                        <a:lnSpc>
                          <a:spcPct val="115000"/>
                        </a:lnSpc>
                        <a:spcBef>
                          <a:spcPts val="0"/>
                        </a:spcBef>
                        <a:spcAft>
                          <a:spcPts val="0"/>
                        </a:spcAft>
                      </a:pPr>
                      <a:r>
                        <a:rPr lang="fa-IR" sz="1400" kern="1200" dirty="0">
                          <a:effectLst/>
                        </a:rPr>
                        <a:t>ارائه خدمات </a:t>
                      </a:r>
                      <a:endParaRPr lang="en-US" sz="1400" b="0" kern="1200" dirty="0">
                        <a:solidFill>
                          <a:srgbClr val="FF0000"/>
                        </a:solidFill>
                        <a:effectLst/>
                        <a:latin typeface="+mn-lt"/>
                        <a:ea typeface="+mn-ea"/>
                        <a:cs typeface="B Nazanin" panose="00000400000000000000" pitchFamily="2" charset="-78"/>
                      </a:endParaRPr>
                    </a:p>
                  </a:txBody>
                  <a:tcPr marL="68580" marR="68580" marT="0" marB="0" anchor="ctr"/>
                </a:tc>
                <a:tc>
                  <a:txBody>
                    <a:bodyPr/>
                    <a:lstStyle/>
                    <a:p>
                      <a:pPr algn="r" rtl="1">
                        <a:lnSpc>
                          <a:spcPct val="115000"/>
                        </a:lnSpc>
                        <a:spcAft>
                          <a:spcPts val="0"/>
                        </a:spcAft>
                      </a:pPr>
                      <a:r>
                        <a:rPr lang="fa-IR" sz="1400">
                          <a:effectLst/>
                        </a:rPr>
                        <a:t>40</a:t>
                      </a:r>
                      <a:endParaRPr lang="en-US" sz="1100" b="0">
                        <a:effectLst/>
                        <a:latin typeface="Calibri"/>
                        <a:ea typeface="Calibri"/>
                        <a:cs typeface="B Nazanin" pitchFamily="2" charset="-78"/>
                      </a:endParaRPr>
                    </a:p>
                  </a:txBody>
                  <a:tcPr marL="68580" marR="68580" marT="0" marB="0"/>
                </a:tc>
                <a:tc>
                  <a:txBody>
                    <a:bodyPr/>
                    <a:lstStyle/>
                    <a:p>
                      <a:pPr algn="r" rtl="1">
                        <a:lnSpc>
                          <a:spcPct val="115000"/>
                        </a:lnSpc>
                        <a:spcAft>
                          <a:spcPts val="0"/>
                        </a:spcAft>
                      </a:pPr>
                      <a:r>
                        <a:rPr lang="fa-IR" sz="1400">
                          <a:effectLst/>
                        </a:rPr>
                        <a:t>30</a:t>
                      </a:r>
                      <a:endParaRPr lang="en-US" sz="1100" b="0">
                        <a:effectLst/>
                        <a:latin typeface="Calibri"/>
                        <a:ea typeface="Calibri"/>
                        <a:cs typeface="B Nazanin" pitchFamily="2" charset="-78"/>
                      </a:endParaRPr>
                    </a:p>
                  </a:txBody>
                  <a:tcPr marL="68580" marR="68580" marT="0" marB="0"/>
                </a:tc>
                <a:tc>
                  <a:txBody>
                    <a:bodyPr/>
                    <a:lstStyle/>
                    <a:p>
                      <a:pPr algn="r" rtl="1">
                        <a:lnSpc>
                          <a:spcPct val="115000"/>
                        </a:lnSpc>
                        <a:spcAft>
                          <a:spcPts val="0"/>
                        </a:spcAft>
                      </a:pPr>
                      <a:r>
                        <a:rPr lang="fa-IR" sz="1400">
                          <a:effectLst/>
                        </a:rPr>
                        <a:t>60</a:t>
                      </a:r>
                      <a:endParaRPr lang="en-US" sz="1100" b="0">
                        <a:effectLst/>
                        <a:latin typeface="Calibri"/>
                        <a:ea typeface="Calibri"/>
                        <a:cs typeface="B Nazanin" pitchFamily="2" charset="-78"/>
                      </a:endParaRPr>
                    </a:p>
                  </a:txBody>
                  <a:tcPr marL="68580" marR="68580" marT="0" marB="0"/>
                </a:tc>
                <a:tc>
                  <a:txBody>
                    <a:bodyPr/>
                    <a:lstStyle/>
                    <a:p>
                      <a:pPr algn="r" rtl="1">
                        <a:lnSpc>
                          <a:spcPct val="115000"/>
                        </a:lnSpc>
                        <a:spcAft>
                          <a:spcPts val="0"/>
                        </a:spcAft>
                      </a:pPr>
                      <a:r>
                        <a:rPr lang="fa-IR" sz="1400">
                          <a:effectLst/>
                        </a:rPr>
                        <a:t>70</a:t>
                      </a:r>
                      <a:endParaRPr lang="en-US" sz="1100" b="0">
                        <a:effectLst/>
                        <a:latin typeface="Calibri"/>
                        <a:ea typeface="Calibri"/>
                        <a:cs typeface="B Nazanin" pitchFamily="2" charset="-78"/>
                      </a:endParaRPr>
                    </a:p>
                  </a:txBody>
                  <a:tcPr marL="68580" marR="68580" marT="0" marB="0"/>
                </a:tc>
                <a:tc>
                  <a:txBody>
                    <a:bodyPr/>
                    <a:lstStyle/>
                    <a:p>
                      <a:pPr algn="r" rtl="1">
                        <a:lnSpc>
                          <a:spcPct val="115000"/>
                        </a:lnSpc>
                        <a:spcAft>
                          <a:spcPts val="0"/>
                        </a:spcAft>
                      </a:pPr>
                      <a:r>
                        <a:rPr lang="fa-IR" sz="1400">
                          <a:effectLst/>
                        </a:rPr>
                        <a:t>80</a:t>
                      </a:r>
                      <a:endParaRPr lang="en-US" sz="1100" b="0">
                        <a:effectLst/>
                        <a:latin typeface="Calibri"/>
                        <a:ea typeface="Calibri"/>
                        <a:cs typeface="B Nazanin" pitchFamily="2" charset="-78"/>
                      </a:endParaRPr>
                    </a:p>
                  </a:txBody>
                  <a:tcPr marL="68580" marR="68580" marT="0" marB="0"/>
                </a:tc>
                <a:extLst>
                  <a:ext uri="{0D108BD9-81ED-4DB2-BD59-A6C34878D82A}">
                    <a16:rowId xmlns:a16="http://schemas.microsoft.com/office/drawing/2014/main" val="10006"/>
                  </a:ext>
                </a:extLst>
              </a:tr>
              <a:tr h="374088">
                <a:tc vMerge="1">
                  <a:txBody>
                    <a:bodyPr/>
                    <a:lstStyle/>
                    <a:p>
                      <a:endParaRPr lang="en-US"/>
                    </a:p>
                  </a:txBody>
                  <a:tcPr/>
                </a:tc>
                <a:tc vMerge="1">
                  <a:txBody>
                    <a:bodyPr/>
                    <a:lstStyle/>
                    <a:p>
                      <a:endParaRPr lang="en-US"/>
                    </a:p>
                  </a:txBody>
                  <a:tcPr/>
                </a:tc>
                <a:tc>
                  <a:txBody>
                    <a:bodyPr/>
                    <a:lstStyle/>
                    <a:p>
                      <a:pPr marL="0" marR="0" indent="0" algn="ctr" defTabSz="914400" rtl="1" eaLnBrk="1" fontAlgn="auto" latinLnBrk="0" hangingPunct="1">
                        <a:lnSpc>
                          <a:spcPct val="115000"/>
                        </a:lnSpc>
                        <a:spcBef>
                          <a:spcPts val="0"/>
                        </a:spcBef>
                        <a:spcAft>
                          <a:spcPts val="1200"/>
                        </a:spcAft>
                        <a:buClrTx/>
                        <a:buSzTx/>
                        <a:buFontTx/>
                        <a:buNone/>
                        <a:tabLst/>
                        <a:defRPr/>
                      </a:pPr>
                      <a:r>
                        <a:rPr lang="fa-IR" sz="1400" dirty="0" smtClean="0">
                          <a:effectLst/>
                        </a:rPr>
                        <a:t>حمایت مالی</a:t>
                      </a:r>
                      <a:endParaRPr lang="en-US" sz="1400" b="0" dirty="0" smtClean="0">
                        <a:solidFill>
                          <a:srgbClr val="FF0000"/>
                        </a:solidFill>
                        <a:effectLst/>
                        <a:latin typeface="Calibri" panose="020F0502020204030204" pitchFamily="34" charset="0"/>
                        <a:ea typeface="Calibri" panose="020F0502020204030204" pitchFamily="34" charset="0"/>
                        <a:cs typeface="B Nazanin" panose="00000400000000000000" pitchFamily="2" charset="-78"/>
                      </a:endParaRPr>
                    </a:p>
                  </a:txBody>
                  <a:tcPr marL="65644" marR="65644" marT="0" marB="0" anchor="ctr"/>
                </a:tc>
                <a:tc>
                  <a:txBody>
                    <a:bodyPr/>
                    <a:lstStyle/>
                    <a:p>
                      <a:pPr algn="r" rtl="1">
                        <a:lnSpc>
                          <a:spcPct val="115000"/>
                        </a:lnSpc>
                        <a:spcAft>
                          <a:spcPts val="0"/>
                        </a:spcAft>
                      </a:pPr>
                      <a:r>
                        <a:rPr lang="fa-IR" sz="1400">
                          <a:effectLst/>
                        </a:rPr>
                        <a:t>430</a:t>
                      </a:r>
                      <a:endParaRPr lang="en-US" sz="1100" b="0">
                        <a:effectLst/>
                        <a:latin typeface="Calibri"/>
                        <a:ea typeface="Calibri"/>
                        <a:cs typeface="B Nazanin" pitchFamily="2" charset="-78"/>
                      </a:endParaRPr>
                    </a:p>
                  </a:txBody>
                  <a:tcPr marL="68580" marR="68580" marT="0" marB="0"/>
                </a:tc>
                <a:tc>
                  <a:txBody>
                    <a:bodyPr/>
                    <a:lstStyle/>
                    <a:p>
                      <a:pPr algn="r" rtl="1">
                        <a:lnSpc>
                          <a:spcPct val="115000"/>
                        </a:lnSpc>
                        <a:spcAft>
                          <a:spcPts val="0"/>
                        </a:spcAft>
                      </a:pPr>
                      <a:r>
                        <a:rPr lang="fa-IR" sz="1400">
                          <a:effectLst/>
                        </a:rPr>
                        <a:t>1056</a:t>
                      </a:r>
                      <a:endParaRPr lang="en-US" sz="1100" b="0">
                        <a:effectLst/>
                        <a:latin typeface="Calibri"/>
                        <a:ea typeface="Calibri"/>
                        <a:cs typeface="B Nazanin" pitchFamily="2" charset="-78"/>
                      </a:endParaRPr>
                    </a:p>
                  </a:txBody>
                  <a:tcPr marL="68580" marR="68580" marT="0" marB="0"/>
                </a:tc>
                <a:tc>
                  <a:txBody>
                    <a:bodyPr/>
                    <a:lstStyle/>
                    <a:p>
                      <a:pPr algn="r" rtl="1">
                        <a:lnSpc>
                          <a:spcPct val="115000"/>
                        </a:lnSpc>
                        <a:spcAft>
                          <a:spcPts val="0"/>
                        </a:spcAft>
                      </a:pPr>
                      <a:r>
                        <a:rPr lang="fa-IR" sz="1400">
                          <a:effectLst/>
                        </a:rPr>
                        <a:t>2911</a:t>
                      </a:r>
                      <a:endParaRPr lang="en-US" sz="1100" b="0">
                        <a:effectLst/>
                        <a:latin typeface="Calibri"/>
                        <a:ea typeface="Calibri"/>
                        <a:cs typeface="B Nazanin" pitchFamily="2" charset="-78"/>
                      </a:endParaRPr>
                    </a:p>
                  </a:txBody>
                  <a:tcPr marL="68580" marR="68580" marT="0" marB="0"/>
                </a:tc>
                <a:tc>
                  <a:txBody>
                    <a:bodyPr/>
                    <a:lstStyle/>
                    <a:p>
                      <a:pPr algn="r" rtl="1">
                        <a:lnSpc>
                          <a:spcPct val="115000"/>
                        </a:lnSpc>
                        <a:spcAft>
                          <a:spcPts val="0"/>
                        </a:spcAft>
                      </a:pPr>
                      <a:r>
                        <a:rPr lang="fa-IR" sz="1400">
                          <a:effectLst/>
                        </a:rPr>
                        <a:t>3547</a:t>
                      </a:r>
                      <a:endParaRPr lang="en-US" sz="1100" b="0">
                        <a:effectLst/>
                        <a:latin typeface="Calibri"/>
                        <a:ea typeface="Calibri"/>
                        <a:cs typeface="B Nazanin" pitchFamily="2" charset="-78"/>
                      </a:endParaRPr>
                    </a:p>
                  </a:txBody>
                  <a:tcPr marL="68580" marR="68580" marT="0" marB="0"/>
                </a:tc>
                <a:tc>
                  <a:txBody>
                    <a:bodyPr/>
                    <a:lstStyle/>
                    <a:p>
                      <a:pPr algn="r" rtl="1">
                        <a:lnSpc>
                          <a:spcPct val="115000"/>
                        </a:lnSpc>
                        <a:spcAft>
                          <a:spcPts val="0"/>
                        </a:spcAft>
                      </a:pPr>
                      <a:r>
                        <a:rPr lang="fa-IR" sz="1400">
                          <a:effectLst/>
                        </a:rPr>
                        <a:t>3850</a:t>
                      </a:r>
                      <a:endParaRPr lang="en-US" sz="1100" b="0">
                        <a:effectLst/>
                        <a:latin typeface="Calibri"/>
                        <a:ea typeface="Calibri"/>
                        <a:cs typeface="B Nazanin" pitchFamily="2" charset="-78"/>
                      </a:endParaRPr>
                    </a:p>
                  </a:txBody>
                  <a:tcPr marL="68580" marR="68580" marT="0" marB="0"/>
                </a:tc>
                <a:extLst>
                  <a:ext uri="{0D108BD9-81ED-4DB2-BD59-A6C34878D82A}">
                    <a16:rowId xmlns:a16="http://schemas.microsoft.com/office/drawing/2014/main" val="10007"/>
                  </a:ext>
                </a:extLst>
              </a:tr>
              <a:tr h="372544">
                <a:tc>
                  <a:txBody>
                    <a:bodyPr/>
                    <a:lstStyle/>
                    <a:p>
                      <a:pPr algn="ctr" rtl="1">
                        <a:lnSpc>
                          <a:spcPct val="115000"/>
                        </a:lnSpc>
                        <a:spcAft>
                          <a:spcPts val="1200"/>
                        </a:spcAft>
                      </a:pPr>
                      <a:r>
                        <a:rPr lang="fa-IR" sz="1400">
                          <a:effectLst/>
                        </a:rPr>
                        <a:t>4</a:t>
                      </a:r>
                      <a:endParaRPr lang="en-US" sz="1400" b="0" dirty="0">
                        <a:solidFill>
                          <a:srgbClr val="FF0000"/>
                        </a:solidFill>
                        <a:effectLst/>
                        <a:latin typeface="Calibri" panose="020F0502020204030204" pitchFamily="34" charset="0"/>
                        <a:ea typeface="Calibri" panose="020F0502020204030204" pitchFamily="34" charset="0"/>
                        <a:cs typeface="B Nazanin" panose="00000400000000000000" pitchFamily="2" charset="-78"/>
                      </a:endParaRPr>
                    </a:p>
                  </a:txBody>
                  <a:tcPr marL="65644" marR="65644" marT="0" marB="0" anchor="ctr"/>
                </a:tc>
                <a:tc gridSpan="2">
                  <a:txBody>
                    <a:bodyPr/>
                    <a:lstStyle/>
                    <a:p>
                      <a:pPr algn="ctr" rtl="1">
                        <a:lnSpc>
                          <a:spcPct val="115000"/>
                        </a:lnSpc>
                        <a:spcAft>
                          <a:spcPts val="1200"/>
                        </a:spcAft>
                      </a:pPr>
                      <a:r>
                        <a:rPr lang="fa-IR" sz="1400" dirty="0">
                          <a:effectLst/>
                        </a:rPr>
                        <a:t>سایر هزینه</a:t>
                      </a:r>
                      <a:r>
                        <a:rPr lang="fa-IR" sz="100" dirty="0">
                          <a:effectLst/>
                        </a:rPr>
                        <a:t> </a:t>
                      </a:r>
                      <a:r>
                        <a:rPr lang="fa-IR" sz="1400" dirty="0">
                          <a:effectLst/>
                        </a:rPr>
                        <a:t>ها </a:t>
                      </a:r>
                      <a:endParaRPr lang="en-US" sz="1400" b="0" dirty="0">
                        <a:solidFill>
                          <a:srgbClr val="FF0000"/>
                        </a:solidFill>
                        <a:effectLst/>
                        <a:latin typeface="Calibri" panose="020F0502020204030204" pitchFamily="34" charset="0"/>
                        <a:ea typeface="Calibri" panose="020F0502020204030204" pitchFamily="34" charset="0"/>
                        <a:cs typeface="B Nazanin" panose="00000400000000000000" pitchFamily="2" charset="-78"/>
                      </a:endParaRPr>
                    </a:p>
                  </a:txBody>
                  <a:tcPr marL="65644" marR="65644" marT="0" marB="0" anchor="ctr"/>
                </a:tc>
                <a:tc hMerge="1">
                  <a:txBody>
                    <a:bodyPr/>
                    <a:lstStyle/>
                    <a:p>
                      <a:pPr rtl="1"/>
                      <a:endParaRPr lang="fa-IR"/>
                    </a:p>
                  </a:txBody>
                  <a:tcPr/>
                </a:tc>
                <a:tc>
                  <a:txBody>
                    <a:bodyPr/>
                    <a:lstStyle/>
                    <a:p>
                      <a:pPr algn="r" rtl="1">
                        <a:lnSpc>
                          <a:spcPct val="115000"/>
                        </a:lnSpc>
                        <a:spcAft>
                          <a:spcPts val="0"/>
                        </a:spcAft>
                      </a:pPr>
                      <a:r>
                        <a:rPr lang="fa-IR" sz="1400">
                          <a:effectLst/>
                        </a:rPr>
                        <a:t>200</a:t>
                      </a:r>
                      <a:endParaRPr lang="en-US" sz="1100" b="0">
                        <a:effectLst/>
                        <a:latin typeface="Calibri"/>
                        <a:ea typeface="Calibri"/>
                        <a:cs typeface="B Nazanin" pitchFamily="2" charset="-78"/>
                      </a:endParaRPr>
                    </a:p>
                  </a:txBody>
                  <a:tcPr marL="68580" marR="68580" marT="0" marB="0"/>
                </a:tc>
                <a:tc>
                  <a:txBody>
                    <a:bodyPr/>
                    <a:lstStyle/>
                    <a:p>
                      <a:pPr algn="r" rtl="1">
                        <a:lnSpc>
                          <a:spcPct val="115000"/>
                        </a:lnSpc>
                        <a:spcAft>
                          <a:spcPts val="0"/>
                        </a:spcAft>
                      </a:pPr>
                      <a:r>
                        <a:rPr lang="fa-IR" sz="1400">
                          <a:effectLst/>
                        </a:rPr>
                        <a:t>220</a:t>
                      </a:r>
                      <a:endParaRPr lang="en-US" sz="1100" b="0">
                        <a:effectLst/>
                        <a:latin typeface="Calibri"/>
                        <a:ea typeface="Calibri"/>
                        <a:cs typeface="B Nazanin" pitchFamily="2" charset="-78"/>
                      </a:endParaRPr>
                    </a:p>
                  </a:txBody>
                  <a:tcPr marL="68580" marR="68580" marT="0" marB="0"/>
                </a:tc>
                <a:tc>
                  <a:txBody>
                    <a:bodyPr/>
                    <a:lstStyle/>
                    <a:p>
                      <a:pPr algn="r" rtl="1">
                        <a:lnSpc>
                          <a:spcPct val="115000"/>
                        </a:lnSpc>
                        <a:spcAft>
                          <a:spcPts val="0"/>
                        </a:spcAft>
                      </a:pPr>
                      <a:r>
                        <a:rPr lang="fa-IR" sz="1400">
                          <a:effectLst/>
                        </a:rPr>
                        <a:t>250</a:t>
                      </a:r>
                      <a:endParaRPr lang="en-US" sz="1100" b="0">
                        <a:effectLst/>
                        <a:latin typeface="Calibri"/>
                        <a:ea typeface="Calibri"/>
                        <a:cs typeface="B Nazanin" pitchFamily="2" charset="-78"/>
                      </a:endParaRPr>
                    </a:p>
                  </a:txBody>
                  <a:tcPr marL="68580" marR="68580" marT="0" marB="0"/>
                </a:tc>
                <a:tc>
                  <a:txBody>
                    <a:bodyPr/>
                    <a:lstStyle/>
                    <a:p>
                      <a:pPr algn="r" rtl="1">
                        <a:lnSpc>
                          <a:spcPct val="115000"/>
                        </a:lnSpc>
                        <a:spcAft>
                          <a:spcPts val="0"/>
                        </a:spcAft>
                      </a:pPr>
                      <a:r>
                        <a:rPr lang="fa-IR" sz="1400">
                          <a:effectLst/>
                        </a:rPr>
                        <a:t>270</a:t>
                      </a:r>
                      <a:endParaRPr lang="en-US" sz="1100" b="0">
                        <a:effectLst/>
                        <a:latin typeface="Calibri"/>
                        <a:ea typeface="Calibri"/>
                        <a:cs typeface="B Nazanin" pitchFamily="2" charset="-78"/>
                      </a:endParaRPr>
                    </a:p>
                  </a:txBody>
                  <a:tcPr marL="68580" marR="68580" marT="0" marB="0"/>
                </a:tc>
                <a:tc>
                  <a:txBody>
                    <a:bodyPr/>
                    <a:lstStyle/>
                    <a:p>
                      <a:pPr algn="r" rtl="1">
                        <a:lnSpc>
                          <a:spcPct val="115000"/>
                        </a:lnSpc>
                        <a:spcAft>
                          <a:spcPts val="0"/>
                        </a:spcAft>
                      </a:pPr>
                      <a:r>
                        <a:rPr lang="fa-IR" sz="1400">
                          <a:effectLst/>
                        </a:rPr>
                        <a:t>300</a:t>
                      </a:r>
                      <a:endParaRPr lang="en-US" sz="1100" b="0">
                        <a:effectLst/>
                        <a:latin typeface="Calibri"/>
                        <a:ea typeface="Calibri"/>
                        <a:cs typeface="B Nazanin" pitchFamily="2" charset="-78"/>
                      </a:endParaRPr>
                    </a:p>
                  </a:txBody>
                  <a:tcPr marL="68580" marR="68580" marT="0" marB="0"/>
                </a:tc>
                <a:extLst>
                  <a:ext uri="{0D108BD9-81ED-4DB2-BD59-A6C34878D82A}">
                    <a16:rowId xmlns:a16="http://schemas.microsoft.com/office/drawing/2014/main" val="10008"/>
                  </a:ext>
                </a:extLst>
              </a:tr>
              <a:tr h="372544">
                <a:tc>
                  <a:txBody>
                    <a:bodyPr/>
                    <a:lstStyle/>
                    <a:p>
                      <a:pPr algn="ctr" rtl="1">
                        <a:lnSpc>
                          <a:spcPct val="115000"/>
                        </a:lnSpc>
                        <a:spcAft>
                          <a:spcPts val="1200"/>
                        </a:spcAft>
                      </a:pPr>
                      <a:endParaRPr lang="en-US" sz="1400" b="0" dirty="0">
                        <a:solidFill>
                          <a:srgbClr val="FF0000"/>
                        </a:solidFill>
                        <a:effectLst/>
                        <a:latin typeface="Calibri" panose="020F0502020204030204" pitchFamily="34" charset="0"/>
                        <a:ea typeface="Calibri" panose="020F0502020204030204" pitchFamily="34" charset="0"/>
                        <a:cs typeface="B Nazanin" panose="00000400000000000000" pitchFamily="2" charset="-78"/>
                      </a:endParaRPr>
                    </a:p>
                  </a:txBody>
                  <a:tcPr marL="65644" marR="65644" marT="0" marB="0" anchor="ctr"/>
                </a:tc>
                <a:tc gridSpan="2">
                  <a:txBody>
                    <a:bodyPr/>
                    <a:lstStyle/>
                    <a:p>
                      <a:pPr algn="ctr" rtl="1">
                        <a:lnSpc>
                          <a:spcPct val="115000"/>
                        </a:lnSpc>
                        <a:spcAft>
                          <a:spcPts val="1200"/>
                        </a:spcAft>
                      </a:pPr>
                      <a:r>
                        <a:rPr lang="fa-IR" sz="1400" b="0" dirty="0" smtClean="0">
                          <a:solidFill>
                            <a:srgbClr val="FF0000"/>
                          </a:solidFill>
                          <a:effectLst/>
                          <a:latin typeface="Calibri" panose="020F0502020204030204" pitchFamily="34" charset="0"/>
                          <a:ea typeface="Calibri" panose="020F0502020204030204" pitchFamily="34" charset="0"/>
                          <a:cs typeface="B Nazanin" panose="00000400000000000000" pitchFamily="2" charset="-78"/>
                        </a:rPr>
                        <a:t>جمع </a:t>
                      </a:r>
                      <a:endParaRPr lang="en-US" sz="1400" b="0" dirty="0">
                        <a:solidFill>
                          <a:srgbClr val="FF0000"/>
                        </a:solidFill>
                        <a:effectLst/>
                        <a:latin typeface="Calibri" panose="020F0502020204030204" pitchFamily="34" charset="0"/>
                        <a:ea typeface="Calibri" panose="020F0502020204030204" pitchFamily="34" charset="0"/>
                        <a:cs typeface="B Nazanin" panose="00000400000000000000" pitchFamily="2" charset="-78"/>
                      </a:endParaRPr>
                    </a:p>
                  </a:txBody>
                  <a:tcPr marL="65644" marR="65644" marT="0" marB="0" anchor="ctr"/>
                </a:tc>
                <a:tc hMerge="1">
                  <a:txBody>
                    <a:bodyPr/>
                    <a:lstStyle/>
                    <a:p>
                      <a:pPr rtl="1"/>
                      <a:endParaRPr lang="fa-IR"/>
                    </a:p>
                  </a:txBody>
                  <a:tcPr/>
                </a:tc>
                <a:tc>
                  <a:txBody>
                    <a:bodyPr/>
                    <a:lstStyle/>
                    <a:p>
                      <a:pPr algn="r" rtl="1">
                        <a:lnSpc>
                          <a:spcPct val="115000"/>
                        </a:lnSpc>
                        <a:spcAft>
                          <a:spcPts val="0"/>
                        </a:spcAft>
                      </a:pPr>
                      <a:r>
                        <a:rPr lang="fa-IR" sz="1400" dirty="0" smtClean="0">
                          <a:effectLst/>
                        </a:rPr>
                        <a:t>41770</a:t>
                      </a:r>
                      <a:endParaRPr lang="en-US" sz="1100" b="0" dirty="0">
                        <a:effectLst/>
                        <a:latin typeface="Calibri"/>
                        <a:ea typeface="Calibri"/>
                        <a:cs typeface="B Nazanin" pitchFamily="2" charset="-78"/>
                      </a:endParaRPr>
                    </a:p>
                  </a:txBody>
                  <a:tcPr marL="68580" marR="68580" marT="0" marB="0"/>
                </a:tc>
                <a:tc>
                  <a:txBody>
                    <a:bodyPr/>
                    <a:lstStyle/>
                    <a:p>
                      <a:pPr algn="r" rtl="1">
                        <a:lnSpc>
                          <a:spcPct val="115000"/>
                        </a:lnSpc>
                        <a:spcAft>
                          <a:spcPts val="0"/>
                        </a:spcAft>
                      </a:pPr>
                      <a:r>
                        <a:rPr lang="fa-IR" sz="1400" dirty="0" smtClean="0">
                          <a:effectLst/>
                        </a:rPr>
                        <a:t>2676</a:t>
                      </a:r>
                      <a:endParaRPr lang="en-US" sz="1100" b="0" dirty="0">
                        <a:effectLst/>
                        <a:latin typeface="Calibri"/>
                        <a:ea typeface="Calibri"/>
                        <a:cs typeface="B Nazanin" pitchFamily="2" charset="-78"/>
                      </a:endParaRPr>
                    </a:p>
                  </a:txBody>
                  <a:tcPr marL="68580" marR="68580" marT="0" marB="0"/>
                </a:tc>
                <a:tc>
                  <a:txBody>
                    <a:bodyPr/>
                    <a:lstStyle/>
                    <a:p>
                      <a:pPr algn="r" rtl="1">
                        <a:lnSpc>
                          <a:spcPct val="115000"/>
                        </a:lnSpc>
                        <a:spcAft>
                          <a:spcPts val="0"/>
                        </a:spcAft>
                      </a:pPr>
                      <a:r>
                        <a:rPr lang="fa-IR" sz="1400" dirty="0" smtClean="0">
                          <a:effectLst/>
                        </a:rPr>
                        <a:t>4711</a:t>
                      </a:r>
                      <a:endParaRPr lang="en-US" sz="1100" b="0" dirty="0">
                        <a:effectLst/>
                        <a:latin typeface="Calibri"/>
                        <a:ea typeface="Calibri"/>
                        <a:cs typeface="B Nazanin" pitchFamily="2" charset="-78"/>
                      </a:endParaRPr>
                    </a:p>
                  </a:txBody>
                  <a:tcPr marL="68580" marR="68580" marT="0" marB="0"/>
                </a:tc>
                <a:tc>
                  <a:txBody>
                    <a:bodyPr/>
                    <a:lstStyle/>
                    <a:p>
                      <a:pPr algn="r" rtl="1">
                        <a:lnSpc>
                          <a:spcPct val="115000"/>
                        </a:lnSpc>
                        <a:spcAft>
                          <a:spcPts val="0"/>
                        </a:spcAft>
                      </a:pPr>
                      <a:r>
                        <a:rPr lang="fa-IR" sz="1400" dirty="0" smtClean="0">
                          <a:effectLst/>
                        </a:rPr>
                        <a:t>5547</a:t>
                      </a:r>
                      <a:endParaRPr lang="en-US" sz="1100" b="0" dirty="0">
                        <a:effectLst/>
                        <a:latin typeface="Calibri"/>
                        <a:ea typeface="Calibri"/>
                        <a:cs typeface="B Nazanin" pitchFamily="2" charset="-78"/>
                      </a:endParaRPr>
                    </a:p>
                  </a:txBody>
                  <a:tcPr marL="68580" marR="68580" marT="0" marB="0"/>
                </a:tc>
                <a:tc>
                  <a:txBody>
                    <a:bodyPr/>
                    <a:lstStyle/>
                    <a:p>
                      <a:pPr algn="r" rtl="1">
                        <a:lnSpc>
                          <a:spcPct val="115000"/>
                        </a:lnSpc>
                        <a:spcAft>
                          <a:spcPts val="0"/>
                        </a:spcAft>
                      </a:pPr>
                      <a:r>
                        <a:rPr lang="fa-IR" sz="1400" dirty="0" smtClean="0">
                          <a:effectLst/>
                        </a:rPr>
                        <a:t>6010</a:t>
                      </a:r>
                      <a:endParaRPr lang="en-US" sz="1100" b="0" dirty="0">
                        <a:effectLst/>
                        <a:latin typeface="Calibri"/>
                        <a:ea typeface="Calibri"/>
                        <a:cs typeface="B Nazanin" pitchFamily="2" charset="-78"/>
                      </a:endParaRPr>
                    </a:p>
                  </a:txBody>
                  <a:tcPr marL="68580" marR="68580" marT="0" marB="0"/>
                </a:tc>
                <a:extLst>
                  <a:ext uri="{0D108BD9-81ED-4DB2-BD59-A6C34878D82A}">
                    <a16:rowId xmlns:a16="http://schemas.microsoft.com/office/drawing/2014/main" val="10009"/>
                  </a:ext>
                </a:extLst>
              </a:tr>
              <a:tr h="487702">
                <a:tc gridSpan="3">
                  <a:txBody>
                    <a:bodyPr/>
                    <a:lstStyle/>
                    <a:p>
                      <a:pPr marL="0" marR="0" indent="0" algn="ctr" defTabSz="914400" rtl="1" eaLnBrk="1" fontAlgn="auto" latinLnBrk="0" hangingPunct="1">
                        <a:lnSpc>
                          <a:spcPct val="115000"/>
                        </a:lnSpc>
                        <a:spcBef>
                          <a:spcPts val="0"/>
                        </a:spcBef>
                        <a:spcAft>
                          <a:spcPts val="1200"/>
                        </a:spcAft>
                        <a:buClrTx/>
                        <a:buSzTx/>
                        <a:buFontTx/>
                        <a:buNone/>
                        <a:tabLst/>
                        <a:defRPr/>
                      </a:pPr>
                      <a:r>
                        <a:rPr lang="fa-IR" sz="1400" dirty="0" smtClean="0">
                          <a:effectLst/>
                        </a:rPr>
                        <a:t>جمع کل</a:t>
                      </a:r>
                      <a:endParaRPr lang="en-US" sz="1400" b="0" dirty="0" smtClean="0">
                        <a:solidFill>
                          <a:srgbClr val="FF0000"/>
                        </a:solidFill>
                        <a:effectLst/>
                        <a:latin typeface="Calibri" panose="020F0502020204030204" pitchFamily="34" charset="0"/>
                        <a:ea typeface="Calibri" panose="020F0502020204030204" pitchFamily="34" charset="0"/>
                        <a:cs typeface="B Nazanin" panose="00000400000000000000" pitchFamily="2" charset="-78"/>
                      </a:endParaRPr>
                    </a:p>
                  </a:txBody>
                  <a:tcPr marL="65644" marR="65644" marT="0" marB="0" anchor="ctr"/>
                </a:tc>
                <a:tc hMerge="1">
                  <a:txBody>
                    <a:bodyPr/>
                    <a:lstStyle/>
                    <a:p>
                      <a:pPr marL="0" marR="0" indent="0" algn="ctr" defTabSz="914400" rtl="1" eaLnBrk="1" fontAlgn="auto" latinLnBrk="0" hangingPunct="1">
                        <a:lnSpc>
                          <a:spcPct val="115000"/>
                        </a:lnSpc>
                        <a:spcBef>
                          <a:spcPts val="0"/>
                        </a:spcBef>
                        <a:spcAft>
                          <a:spcPts val="1200"/>
                        </a:spcAft>
                        <a:buClrTx/>
                        <a:buSzTx/>
                        <a:buFontTx/>
                        <a:buNone/>
                        <a:tabLst/>
                        <a:defRPr/>
                      </a:pPr>
                      <a:endParaRPr lang="en-US" sz="1400" b="1" dirty="0" smtClean="0">
                        <a:solidFill>
                          <a:srgbClr val="FF0000"/>
                        </a:solidFill>
                        <a:effectLst/>
                        <a:latin typeface="Calibri" panose="020F0502020204030204" pitchFamily="34" charset="0"/>
                        <a:ea typeface="Calibri" panose="020F0502020204030204" pitchFamily="34" charset="0"/>
                        <a:cs typeface="B Nazanin" panose="00000400000000000000" pitchFamily="2" charset="-78"/>
                      </a:endParaRPr>
                    </a:p>
                  </a:txBody>
                  <a:tcPr marL="65644" marR="65644"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hMerge="1">
                  <a:txBody>
                    <a:bodyPr/>
                    <a:lstStyle/>
                    <a:p>
                      <a:pPr rtl="1"/>
                      <a:endParaRPr lang="fa-IR"/>
                    </a:p>
                  </a:txBody>
                  <a:tcPr/>
                </a:tc>
                <a:tc gridSpan="5">
                  <a:txBody>
                    <a:bodyPr/>
                    <a:lstStyle/>
                    <a:p>
                      <a:pPr algn="r" rtl="1">
                        <a:lnSpc>
                          <a:spcPct val="115000"/>
                        </a:lnSpc>
                        <a:spcAft>
                          <a:spcPts val="0"/>
                        </a:spcAft>
                      </a:pPr>
                      <a:r>
                        <a:rPr lang="fa-IR" sz="1400" dirty="0">
                          <a:effectLst/>
                        </a:rPr>
                        <a:t>                                         </a:t>
                      </a:r>
                      <a:r>
                        <a:rPr lang="fa-IR" sz="1400" dirty="0" smtClean="0">
                          <a:effectLst/>
                        </a:rPr>
                        <a:t>60714</a:t>
                      </a:r>
                      <a:endParaRPr lang="en-US" sz="1100" b="0" dirty="0">
                        <a:effectLst/>
                        <a:latin typeface="Calibri"/>
                        <a:ea typeface="Calibri"/>
                        <a:cs typeface="B Nazanin" pitchFamily="2" charset="-78"/>
                      </a:endParaRPr>
                    </a:p>
                  </a:txBody>
                  <a:tcPr marL="68580" marR="68580" marT="0" marB="0"/>
                </a:tc>
                <a:tc hMerge="1">
                  <a:txBody>
                    <a:bodyPr/>
                    <a:lstStyle/>
                    <a:p>
                      <a:pPr rtl="1"/>
                      <a:endParaRPr lang="fa-I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hMerge="1">
                  <a:txBody>
                    <a:bodyPr/>
                    <a:lstStyle/>
                    <a:p>
                      <a:pPr rtl="1"/>
                      <a:endParaRPr lang="fa-I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hMerge="1">
                  <a:txBody>
                    <a:bodyPr/>
                    <a:lstStyle/>
                    <a:p>
                      <a:pPr rtl="1"/>
                      <a:endParaRPr lang="fa-I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hMerge="1">
                  <a:txBody>
                    <a:bodyPr/>
                    <a:lstStyle/>
                    <a:p>
                      <a:pPr rtl="1"/>
                      <a:endParaRPr lang="fa-I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27502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9592" y="476672"/>
            <a:ext cx="7020272" cy="369332"/>
          </a:xfrm>
          <a:prstGeom prst="rect">
            <a:avLst/>
          </a:prstGeom>
        </p:spPr>
        <p:txBody>
          <a:bodyPr wrap="square">
            <a:spAutoFit/>
          </a:bodyPr>
          <a:lstStyle/>
          <a:p>
            <a:r>
              <a:rPr lang="fa-IR" altLang="fa-IR" b="1" dirty="0">
                <a:solidFill>
                  <a:srgbClr val="FF0000"/>
                </a:solidFill>
                <a:cs typeface="B Titr" panose="00000700000000000000" pitchFamily="2" charset="-78"/>
              </a:rPr>
              <a:t>4-19- پیش بینی درآمد مرکز  نوآوری</a:t>
            </a:r>
            <a:r>
              <a:rPr lang="fa-IR" altLang="fa-IR" b="1" dirty="0">
                <a:solidFill>
                  <a:srgbClr val="FF0000"/>
                </a:solidFill>
                <a:cs typeface="B Nazanin" panose="00000400000000000000" pitchFamily="2" charset="-78"/>
              </a:rPr>
              <a:t>(مبالغ به ميليون ريال)</a:t>
            </a:r>
            <a:endParaRPr lang="fa-IR" dirty="0"/>
          </a:p>
        </p:txBody>
      </p:sp>
      <p:graphicFrame>
        <p:nvGraphicFramePr>
          <p:cNvPr id="6" name="Table 5"/>
          <p:cNvGraphicFramePr>
            <a:graphicFrameLocks noGrp="1"/>
          </p:cNvGraphicFramePr>
          <p:nvPr>
            <p:extLst>
              <p:ext uri="{D42A27DB-BD31-4B8C-83A1-F6EECF244321}">
                <p14:modId xmlns:p14="http://schemas.microsoft.com/office/powerpoint/2010/main" val="4144738357"/>
              </p:ext>
            </p:extLst>
          </p:nvPr>
        </p:nvGraphicFramePr>
        <p:xfrm>
          <a:off x="323528" y="1412776"/>
          <a:ext cx="7704854" cy="4523854"/>
        </p:xfrm>
        <a:graphic>
          <a:graphicData uri="http://schemas.openxmlformats.org/drawingml/2006/table">
            <a:tbl>
              <a:tblPr rtl="1" firstRow="1" firstCol="1" bandRow="1">
                <a:tableStyleId>{7DF18680-E054-41AD-8BC1-D1AEF772440D}</a:tableStyleId>
              </a:tblPr>
              <a:tblGrid>
                <a:gridCol w="725204">
                  <a:extLst>
                    <a:ext uri="{9D8B030D-6E8A-4147-A177-3AD203B41FA5}">
                      <a16:colId xmlns:a16="http://schemas.microsoft.com/office/drawing/2014/main" val="20000"/>
                    </a:ext>
                  </a:extLst>
                </a:gridCol>
                <a:gridCol w="1491178">
                  <a:extLst>
                    <a:ext uri="{9D8B030D-6E8A-4147-A177-3AD203B41FA5}">
                      <a16:colId xmlns:a16="http://schemas.microsoft.com/office/drawing/2014/main" val="20001"/>
                    </a:ext>
                  </a:extLst>
                </a:gridCol>
                <a:gridCol w="1097347">
                  <a:extLst>
                    <a:ext uri="{9D8B030D-6E8A-4147-A177-3AD203B41FA5}">
                      <a16:colId xmlns:a16="http://schemas.microsoft.com/office/drawing/2014/main" val="20002"/>
                    </a:ext>
                  </a:extLst>
                </a:gridCol>
                <a:gridCol w="1097347">
                  <a:extLst>
                    <a:ext uri="{9D8B030D-6E8A-4147-A177-3AD203B41FA5}">
                      <a16:colId xmlns:a16="http://schemas.microsoft.com/office/drawing/2014/main" val="20003"/>
                    </a:ext>
                  </a:extLst>
                </a:gridCol>
                <a:gridCol w="986312">
                  <a:extLst>
                    <a:ext uri="{9D8B030D-6E8A-4147-A177-3AD203B41FA5}">
                      <a16:colId xmlns:a16="http://schemas.microsoft.com/office/drawing/2014/main" val="20004"/>
                    </a:ext>
                  </a:extLst>
                </a:gridCol>
                <a:gridCol w="1209251">
                  <a:extLst>
                    <a:ext uri="{9D8B030D-6E8A-4147-A177-3AD203B41FA5}">
                      <a16:colId xmlns:a16="http://schemas.microsoft.com/office/drawing/2014/main" val="20005"/>
                    </a:ext>
                  </a:extLst>
                </a:gridCol>
                <a:gridCol w="1098215">
                  <a:extLst>
                    <a:ext uri="{9D8B030D-6E8A-4147-A177-3AD203B41FA5}">
                      <a16:colId xmlns:a16="http://schemas.microsoft.com/office/drawing/2014/main" val="20006"/>
                    </a:ext>
                  </a:extLst>
                </a:gridCol>
              </a:tblGrid>
              <a:tr h="347390">
                <a:tc>
                  <a:txBody>
                    <a:bodyPr/>
                    <a:lstStyle/>
                    <a:p>
                      <a:pPr algn="r" rtl="1">
                        <a:lnSpc>
                          <a:spcPct val="115000"/>
                        </a:lnSpc>
                        <a:spcAft>
                          <a:spcPts val="0"/>
                        </a:spcAft>
                      </a:pPr>
                      <a:r>
                        <a:rPr lang="fa-IR" sz="1400" dirty="0">
                          <a:effectLst/>
                        </a:rPr>
                        <a:t>ردیف</a:t>
                      </a:r>
                      <a:endParaRPr lang="en-US" sz="1100" dirty="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محل تامین</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سال اول </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سال دوم</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سال سوم</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سال چهارم</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سال پنجم</a:t>
                      </a:r>
                      <a:endParaRPr lang="en-US" sz="1100">
                        <a:effectLst/>
                        <a:latin typeface="Calibri"/>
                        <a:ea typeface="Calibri"/>
                        <a:cs typeface="Arial"/>
                      </a:endParaRPr>
                    </a:p>
                  </a:txBody>
                  <a:tcPr marL="68580" marR="68580" marT="0" marB="0"/>
                </a:tc>
                <a:extLst>
                  <a:ext uri="{0D108BD9-81ED-4DB2-BD59-A6C34878D82A}">
                    <a16:rowId xmlns:a16="http://schemas.microsoft.com/office/drawing/2014/main" val="10000"/>
                  </a:ext>
                </a:extLst>
              </a:tr>
              <a:tr h="564761">
                <a:tc>
                  <a:txBody>
                    <a:bodyPr/>
                    <a:lstStyle/>
                    <a:p>
                      <a:pPr algn="r" rtl="1">
                        <a:lnSpc>
                          <a:spcPct val="115000"/>
                        </a:lnSpc>
                        <a:spcAft>
                          <a:spcPts val="0"/>
                        </a:spcAft>
                      </a:pPr>
                      <a:r>
                        <a:rPr lang="fa-IR" sz="1400">
                          <a:effectLst/>
                        </a:rPr>
                        <a:t>1</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100">
                          <a:effectLst/>
                        </a:rPr>
                        <a:t>از محل اجاره ساختمان و تجهیزات</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70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208</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256</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292</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304</a:t>
                      </a:r>
                      <a:endParaRPr lang="en-US" sz="1100">
                        <a:effectLst/>
                        <a:latin typeface="Calibri"/>
                        <a:ea typeface="Calibri"/>
                        <a:cs typeface="Arial"/>
                      </a:endParaRPr>
                    </a:p>
                  </a:txBody>
                  <a:tcPr marL="68580" marR="68580" marT="0" marB="0"/>
                </a:tc>
                <a:extLst>
                  <a:ext uri="{0D108BD9-81ED-4DB2-BD59-A6C34878D82A}">
                    <a16:rowId xmlns:a16="http://schemas.microsoft.com/office/drawing/2014/main" val="10001"/>
                  </a:ext>
                </a:extLst>
              </a:tr>
              <a:tr h="856511">
                <a:tc>
                  <a:txBody>
                    <a:bodyPr/>
                    <a:lstStyle/>
                    <a:p>
                      <a:pPr algn="r" rtl="1">
                        <a:lnSpc>
                          <a:spcPct val="115000"/>
                        </a:lnSpc>
                        <a:spcAft>
                          <a:spcPts val="0"/>
                        </a:spcAft>
                      </a:pPr>
                      <a:r>
                        <a:rPr lang="fa-IR" sz="1400">
                          <a:effectLst/>
                        </a:rPr>
                        <a:t>2</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100">
                          <a:effectLst/>
                        </a:rPr>
                        <a:t>برگزاری کارگاه ها،سمینارهای آموزشی و...</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55</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90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230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380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530</a:t>
                      </a:r>
                      <a:endParaRPr lang="en-US" sz="1100">
                        <a:effectLst/>
                        <a:latin typeface="Calibri"/>
                        <a:ea typeface="Calibri"/>
                        <a:cs typeface="Arial"/>
                      </a:endParaRPr>
                    </a:p>
                  </a:txBody>
                  <a:tcPr marL="68580" marR="68580" marT="0" marB="0"/>
                </a:tc>
                <a:extLst>
                  <a:ext uri="{0D108BD9-81ED-4DB2-BD59-A6C34878D82A}">
                    <a16:rowId xmlns:a16="http://schemas.microsoft.com/office/drawing/2014/main" val="10002"/>
                  </a:ext>
                </a:extLst>
              </a:tr>
              <a:tr h="856511">
                <a:tc>
                  <a:txBody>
                    <a:bodyPr/>
                    <a:lstStyle/>
                    <a:p>
                      <a:pPr algn="r" rtl="1">
                        <a:lnSpc>
                          <a:spcPct val="115000"/>
                        </a:lnSpc>
                        <a:spcAft>
                          <a:spcPts val="0"/>
                        </a:spcAft>
                      </a:pPr>
                      <a:r>
                        <a:rPr lang="fa-IR" sz="1400">
                          <a:effectLst/>
                        </a:rPr>
                        <a:t>3</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100">
                          <a:effectLst/>
                        </a:rPr>
                        <a:t>باز پرداخت اعتبارات وتسهیلات اعطایی به واحدها</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220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370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570</a:t>
                      </a:r>
                      <a:endParaRPr lang="en-US" sz="1100">
                        <a:effectLst/>
                        <a:latin typeface="Calibri"/>
                        <a:ea typeface="Calibri"/>
                        <a:cs typeface="Arial"/>
                      </a:endParaRPr>
                    </a:p>
                  </a:txBody>
                  <a:tcPr marL="68580" marR="68580" marT="0" marB="0"/>
                </a:tc>
                <a:extLst>
                  <a:ext uri="{0D108BD9-81ED-4DB2-BD59-A6C34878D82A}">
                    <a16:rowId xmlns:a16="http://schemas.microsoft.com/office/drawing/2014/main" val="10003"/>
                  </a:ext>
                </a:extLst>
              </a:tr>
              <a:tr h="856511">
                <a:tc>
                  <a:txBody>
                    <a:bodyPr/>
                    <a:lstStyle/>
                    <a:p>
                      <a:pPr algn="r" rtl="1">
                        <a:lnSpc>
                          <a:spcPct val="115000"/>
                        </a:lnSpc>
                        <a:spcAft>
                          <a:spcPts val="0"/>
                        </a:spcAft>
                      </a:pPr>
                      <a:r>
                        <a:rPr lang="fa-IR" sz="1400">
                          <a:effectLst/>
                        </a:rPr>
                        <a:t>4</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100">
                          <a:effectLst/>
                        </a:rPr>
                        <a:t>بالاسری حاصل از واگذاری قراردادها به واحد های فناوری</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200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300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600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900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1200</a:t>
                      </a:r>
                      <a:endParaRPr lang="en-US" sz="1100">
                        <a:effectLst/>
                        <a:latin typeface="Calibri"/>
                        <a:ea typeface="Calibri"/>
                        <a:cs typeface="Arial"/>
                      </a:endParaRPr>
                    </a:p>
                  </a:txBody>
                  <a:tcPr marL="68580" marR="68580" marT="0" marB="0"/>
                </a:tc>
                <a:extLst>
                  <a:ext uri="{0D108BD9-81ED-4DB2-BD59-A6C34878D82A}">
                    <a16:rowId xmlns:a16="http://schemas.microsoft.com/office/drawing/2014/main" val="10004"/>
                  </a:ext>
                </a:extLst>
              </a:tr>
              <a:tr h="347390">
                <a:tc>
                  <a:txBody>
                    <a:bodyPr/>
                    <a:lstStyle/>
                    <a:p>
                      <a:pPr algn="r" rtl="1">
                        <a:lnSpc>
                          <a:spcPct val="115000"/>
                        </a:lnSpc>
                        <a:spcAft>
                          <a:spcPts val="0"/>
                        </a:spcAft>
                      </a:pPr>
                      <a:r>
                        <a:rPr lang="fa-IR" sz="1400">
                          <a:effectLst/>
                        </a:rPr>
                        <a:t>5</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سایر</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355</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95</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3125</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355</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dirty="0">
                          <a:effectLst/>
                        </a:rPr>
                        <a:t>3975</a:t>
                      </a:r>
                      <a:endParaRPr lang="en-US" sz="1100" dirty="0">
                        <a:effectLst/>
                        <a:latin typeface="Calibri"/>
                        <a:ea typeface="Calibri"/>
                        <a:cs typeface="Arial"/>
                      </a:endParaRPr>
                    </a:p>
                  </a:txBody>
                  <a:tcPr marL="68580" marR="68580" marT="0" marB="0"/>
                </a:tc>
                <a:extLst>
                  <a:ext uri="{0D108BD9-81ED-4DB2-BD59-A6C34878D82A}">
                    <a16:rowId xmlns:a16="http://schemas.microsoft.com/office/drawing/2014/main" val="10005"/>
                  </a:ext>
                </a:extLst>
              </a:tr>
              <a:tr h="347390">
                <a:tc>
                  <a:txBody>
                    <a:bodyPr/>
                    <a:lstStyle/>
                    <a:p>
                      <a:pPr algn="r" rtl="1">
                        <a:lnSpc>
                          <a:spcPct val="115000"/>
                        </a:lnSpc>
                        <a:spcAft>
                          <a:spcPts val="0"/>
                        </a:spcAft>
                      </a:pPr>
                      <a:endParaRPr lang="en-US" sz="1100" dirty="0">
                        <a:effectLst/>
                        <a:latin typeface="Calibri"/>
                        <a:ea typeface="Calibri"/>
                        <a:cs typeface="Arial"/>
                      </a:endParaRPr>
                    </a:p>
                  </a:txBody>
                  <a:tcPr marL="68580" marR="68580" marT="0" marB="0"/>
                </a:tc>
                <a:tc>
                  <a:txBody>
                    <a:bodyPr/>
                    <a:lstStyle/>
                    <a:p>
                      <a:pPr algn="r" rtl="1">
                        <a:lnSpc>
                          <a:spcPct val="115000"/>
                        </a:lnSpc>
                        <a:spcAft>
                          <a:spcPts val="0"/>
                        </a:spcAft>
                      </a:pPr>
                      <a:r>
                        <a:rPr lang="fa-IR" sz="1100" dirty="0" smtClean="0">
                          <a:effectLst/>
                          <a:latin typeface="Calibri"/>
                          <a:ea typeface="Calibri"/>
                          <a:cs typeface="Arial"/>
                        </a:rPr>
                        <a:t>جمع</a:t>
                      </a:r>
                      <a:endParaRPr lang="en-US" sz="1100" dirty="0">
                        <a:effectLst/>
                        <a:latin typeface="Calibri"/>
                        <a:ea typeface="Calibri"/>
                        <a:cs typeface="Arial"/>
                      </a:endParaRPr>
                    </a:p>
                  </a:txBody>
                  <a:tcPr marL="68580" marR="68580" marT="0" marB="0"/>
                </a:tc>
                <a:tc>
                  <a:txBody>
                    <a:bodyPr/>
                    <a:lstStyle/>
                    <a:p>
                      <a:pPr algn="r" rtl="1">
                        <a:lnSpc>
                          <a:spcPct val="115000"/>
                        </a:lnSpc>
                        <a:spcAft>
                          <a:spcPts val="0"/>
                        </a:spcAft>
                      </a:pPr>
                      <a:r>
                        <a:rPr lang="fa-IR" sz="1100" dirty="0" smtClean="0">
                          <a:effectLst/>
                          <a:latin typeface="Calibri"/>
                          <a:ea typeface="Calibri"/>
                          <a:cs typeface="Arial"/>
                        </a:rPr>
                        <a:t>680</a:t>
                      </a:r>
                      <a:endParaRPr lang="en-US" sz="1100" dirty="0">
                        <a:effectLst/>
                        <a:latin typeface="Calibri"/>
                        <a:ea typeface="Calibri"/>
                        <a:cs typeface="Arial"/>
                      </a:endParaRPr>
                    </a:p>
                  </a:txBody>
                  <a:tcPr marL="68580" marR="68580" marT="0" marB="0"/>
                </a:tc>
                <a:tc>
                  <a:txBody>
                    <a:bodyPr/>
                    <a:lstStyle/>
                    <a:p>
                      <a:pPr algn="r" rtl="1">
                        <a:lnSpc>
                          <a:spcPct val="115000"/>
                        </a:lnSpc>
                        <a:spcAft>
                          <a:spcPts val="0"/>
                        </a:spcAft>
                      </a:pPr>
                      <a:r>
                        <a:rPr lang="fa-IR" sz="1100" dirty="0" smtClean="0">
                          <a:effectLst/>
                          <a:latin typeface="Calibri"/>
                          <a:ea typeface="Calibri"/>
                          <a:cs typeface="Arial"/>
                        </a:rPr>
                        <a:t>693</a:t>
                      </a:r>
                      <a:endParaRPr lang="en-US" sz="1100" dirty="0">
                        <a:effectLst/>
                        <a:latin typeface="Calibri"/>
                        <a:ea typeface="Calibri"/>
                        <a:cs typeface="Arial"/>
                      </a:endParaRPr>
                    </a:p>
                  </a:txBody>
                  <a:tcPr marL="68580" marR="68580" marT="0" marB="0"/>
                </a:tc>
                <a:tc>
                  <a:txBody>
                    <a:bodyPr/>
                    <a:lstStyle/>
                    <a:p>
                      <a:pPr algn="r" rtl="1">
                        <a:lnSpc>
                          <a:spcPct val="115000"/>
                        </a:lnSpc>
                        <a:spcAft>
                          <a:spcPts val="0"/>
                        </a:spcAft>
                      </a:pPr>
                      <a:r>
                        <a:rPr lang="fa-IR" sz="1100" dirty="0" smtClean="0">
                          <a:effectLst/>
                          <a:latin typeface="Calibri"/>
                          <a:ea typeface="Calibri"/>
                          <a:cs typeface="Arial"/>
                        </a:rPr>
                        <a:t>4431</a:t>
                      </a:r>
                      <a:endParaRPr lang="en-US" sz="1100" dirty="0">
                        <a:effectLst/>
                        <a:latin typeface="Calibri"/>
                        <a:ea typeface="Calibri"/>
                        <a:cs typeface="Arial"/>
                      </a:endParaRPr>
                    </a:p>
                  </a:txBody>
                  <a:tcPr marL="68580" marR="68580" marT="0" marB="0"/>
                </a:tc>
                <a:tc>
                  <a:txBody>
                    <a:bodyPr/>
                    <a:lstStyle/>
                    <a:p>
                      <a:pPr algn="r" rtl="1">
                        <a:lnSpc>
                          <a:spcPct val="115000"/>
                        </a:lnSpc>
                        <a:spcAft>
                          <a:spcPts val="0"/>
                        </a:spcAft>
                      </a:pPr>
                      <a:r>
                        <a:rPr lang="fa-IR" sz="1100" dirty="0" smtClean="0">
                          <a:effectLst/>
                          <a:latin typeface="Calibri"/>
                          <a:ea typeface="Calibri"/>
                          <a:cs typeface="Arial"/>
                        </a:rPr>
                        <a:t>2297</a:t>
                      </a:r>
                      <a:endParaRPr lang="en-US" sz="1100" dirty="0">
                        <a:effectLst/>
                        <a:latin typeface="Calibri"/>
                        <a:ea typeface="Calibri"/>
                        <a:cs typeface="Arial"/>
                      </a:endParaRPr>
                    </a:p>
                  </a:txBody>
                  <a:tcPr marL="68580" marR="68580" marT="0" marB="0"/>
                </a:tc>
                <a:tc>
                  <a:txBody>
                    <a:bodyPr/>
                    <a:lstStyle/>
                    <a:p>
                      <a:pPr algn="r" rtl="1">
                        <a:lnSpc>
                          <a:spcPct val="115000"/>
                        </a:lnSpc>
                        <a:spcAft>
                          <a:spcPts val="0"/>
                        </a:spcAft>
                      </a:pPr>
                      <a:r>
                        <a:rPr lang="fa-IR" sz="1100" dirty="0" smtClean="0">
                          <a:effectLst/>
                          <a:latin typeface="Calibri"/>
                          <a:ea typeface="Calibri"/>
                          <a:cs typeface="Arial"/>
                        </a:rPr>
                        <a:t>6579</a:t>
                      </a:r>
                      <a:endParaRPr lang="en-US" sz="1100" dirty="0">
                        <a:effectLst/>
                        <a:latin typeface="Calibri"/>
                        <a:ea typeface="Calibri"/>
                        <a:cs typeface="Arial"/>
                      </a:endParaRPr>
                    </a:p>
                  </a:txBody>
                  <a:tcPr marL="68580" marR="68580" marT="0" marB="0"/>
                </a:tc>
                <a:extLst>
                  <a:ext uri="{0D108BD9-81ED-4DB2-BD59-A6C34878D82A}">
                    <a16:rowId xmlns:a16="http://schemas.microsoft.com/office/drawing/2014/main" val="10006"/>
                  </a:ext>
                </a:extLst>
              </a:tr>
              <a:tr h="347390">
                <a:tc gridSpan="2">
                  <a:txBody>
                    <a:bodyPr/>
                    <a:lstStyle/>
                    <a:p>
                      <a:pPr algn="r" rtl="1">
                        <a:lnSpc>
                          <a:spcPct val="115000"/>
                        </a:lnSpc>
                        <a:spcAft>
                          <a:spcPts val="0"/>
                        </a:spcAft>
                      </a:pPr>
                      <a:r>
                        <a:rPr lang="fa-IR" sz="1400" dirty="0">
                          <a:effectLst/>
                        </a:rPr>
                        <a:t>جمع کل</a:t>
                      </a:r>
                      <a:endParaRPr lang="en-US" sz="1100" dirty="0">
                        <a:effectLst/>
                        <a:latin typeface="Calibri"/>
                        <a:ea typeface="Calibri"/>
                        <a:cs typeface="Arial"/>
                      </a:endParaRPr>
                    </a:p>
                  </a:txBody>
                  <a:tcPr marL="68580" marR="68580" marT="0" marB="0"/>
                </a:tc>
                <a:tc hMerge="1">
                  <a:txBody>
                    <a:bodyPr/>
                    <a:lstStyle/>
                    <a:p>
                      <a:pPr rtl="1"/>
                      <a:endParaRPr lang="fa-IR"/>
                    </a:p>
                  </a:txBody>
                  <a:tcPr/>
                </a:tc>
                <a:tc gridSpan="5">
                  <a:txBody>
                    <a:bodyPr/>
                    <a:lstStyle/>
                    <a:p>
                      <a:pPr algn="ctr" rtl="1">
                        <a:lnSpc>
                          <a:spcPct val="115000"/>
                        </a:lnSpc>
                        <a:spcAft>
                          <a:spcPts val="0"/>
                        </a:spcAft>
                      </a:pPr>
                      <a:r>
                        <a:rPr lang="fa-IR" sz="1400" dirty="0">
                          <a:effectLst/>
                        </a:rPr>
                        <a:t> </a:t>
                      </a:r>
                      <a:r>
                        <a:rPr lang="fa-IR" sz="1400" dirty="0" smtClean="0">
                          <a:effectLst/>
                        </a:rPr>
                        <a:t>14680</a:t>
                      </a:r>
                      <a:endParaRPr lang="en-US" sz="1100" dirty="0">
                        <a:effectLst/>
                        <a:latin typeface="Calibri"/>
                        <a:ea typeface="Calibri"/>
                        <a:cs typeface="Arial"/>
                      </a:endParaRPr>
                    </a:p>
                  </a:txBody>
                  <a:tcPr marL="68580" marR="68580" marT="0" marB="0"/>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3612958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548680"/>
            <a:ext cx="7842572" cy="369332"/>
          </a:xfrm>
          <a:prstGeom prst="rect">
            <a:avLst/>
          </a:prstGeom>
        </p:spPr>
        <p:txBody>
          <a:bodyPr wrap="square">
            <a:spAutoFit/>
          </a:bodyPr>
          <a:lstStyle/>
          <a:p>
            <a:r>
              <a:rPr lang="fa-IR" altLang="fa-IR" b="1" dirty="0">
                <a:solidFill>
                  <a:srgbClr val="FF0000"/>
                </a:solidFill>
                <a:cs typeface="B Titr" panose="00000700000000000000" pitchFamily="2" charset="-78"/>
              </a:rPr>
              <a:t>4-20- پیش بینی منابع مالی مورد نیاز جهت تامین هزینه های مرکز  نوآوری</a:t>
            </a:r>
            <a:r>
              <a:rPr lang="fa-IR" altLang="fa-IR" b="1" dirty="0">
                <a:solidFill>
                  <a:srgbClr val="FF0000"/>
                </a:solidFill>
                <a:cs typeface="B Nazanin" panose="00000400000000000000" pitchFamily="2" charset="-78"/>
              </a:rPr>
              <a:t>(ميليون ريال)</a:t>
            </a:r>
            <a:endParaRPr lang="fa-IR" dirty="0"/>
          </a:p>
        </p:txBody>
      </p:sp>
      <p:graphicFrame>
        <p:nvGraphicFramePr>
          <p:cNvPr id="6" name="Table 5"/>
          <p:cNvGraphicFramePr>
            <a:graphicFrameLocks noGrp="1"/>
          </p:cNvGraphicFramePr>
          <p:nvPr>
            <p:extLst>
              <p:ext uri="{D42A27DB-BD31-4B8C-83A1-F6EECF244321}">
                <p14:modId xmlns:p14="http://schemas.microsoft.com/office/powerpoint/2010/main" val="570710235"/>
              </p:ext>
            </p:extLst>
          </p:nvPr>
        </p:nvGraphicFramePr>
        <p:xfrm>
          <a:off x="467545" y="1556792"/>
          <a:ext cx="7560838" cy="4320481"/>
        </p:xfrm>
        <a:graphic>
          <a:graphicData uri="http://schemas.openxmlformats.org/drawingml/2006/table">
            <a:tbl>
              <a:tblPr rtl="1" firstRow="1" firstCol="1" bandRow="1">
                <a:tableStyleId>{7DF18680-E054-41AD-8BC1-D1AEF772440D}</a:tableStyleId>
              </a:tblPr>
              <a:tblGrid>
                <a:gridCol w="746103">
                  <a:extLst>
                    <a:ext uri="{9D8B030D-6E8A-4147-A177-3AD203B41FA5}">
                      <a16:colId xmlns:a16="http://schemas.microsoft.com/office/drawing/2014/main" val="20000"/>
                    </a:ext>
                  </a:extLst>
                </a:gridCol>
                <a:gridCol w="1413669">
                  <a:extLst>
                    <a:ext uri="{9D8B030D-6E8A-4147-A177-3AD203B41FA5}">
                      <a16:colId xmlns:a16="http://schemas.microsoft.com/office/drawing/2014/main" val="20001"/>
                    </a:ext>
                  </a:extLst>
                </a:gridCol>
                <a:gridCol w="1079886">
                  <a:extLst>
                    <a:ext uri="{9D8B030D-6E8A-4147-A177-3AD203B41FA5}">
                      <a16:colId xmlns:a16="http://schemas.microsoft.com/office/drawing/2014/main" val="20002"/>
                    </a:ext>
                  </a:extLst>
                </a:gridCol>
                <a:gridCol w="1079886">
                  <a:extLst>
                    <a:ext uri="{9D8B030D-6E8A-4147-A177-3AD203B41FA5}">
                      <a16:colId xmlns:a16="http://schemas.microsoft.com/office/drawing/2014/main" val="20003"/>
                    </a:ext>
                  </a:extLst>
                </a:gridCol>
                <a:gridCol w="1079886">
                  <a:extLst>
                    <a:ext uri="{9D8B030D-6E8A-4147-A177-3AD203B41FA5}">
                      <a16:colId xmlns:a16="http://schemas.microsoft.com/office/drawing/2014/main" val="20004"/>
                    </a:ext>
                  </a:extLst>
                </a:gridCol>
                <a:gridCol w="1080704">
                  <a:extLst>
                    <a:ext uri="{9D8B030D-6E8A-4147-A177-3AD203B41FA5}">
                      <a16:colId xmlns:a16="http://schemas.microsoft.com/office/drawing/2014/main" val="20005"/>
                    </a:ext>
                  </a:extLst>
                </a:gridCol>
                <a:gridCol w="1080704">
                  <a:extLst>
                    <a:ext uri="{9D8B030D-6E8A-4147-A177-3AD203B41FA5}">
                      <a16:colId xmlns:a16="http://schemas.microsoft.com/office/drawing/2014/main" val="20006"/>
                    </a:ext>
                  </a:extLst>
                </a:gridCol>
              </a:tblGrid>
              <a:tr h="666396">
                <a:tc>
                  <a:txBody>
                    <a:bodyPr/>
                    <a:lstStyle/>
                    <a:p>
                      <a:pPr algn="r" rtl="1">
                        <a:lnSpc>
                          <a:spcPct val="115000"/>
                        </a:lnSpc>
                        <a:spcAft>
                          <a:spcPts val="0"/>
                        </a:spcAft>
                      </a:pPr>
                      <a:r>
                        <a:rPr lang="fa-IR" sz="1400" dirty="0">
                          <a:effectLst/>
                        </a:rPr>
                        <a:t>ردیف</a:t>
                      </a:r>
                      <a:endParaRPr lang="en-US" sz="1100" dirty="0">
                        <a:effectLst/>
                        <a:latin typeface="Calibri"/>
                        <a:ea typeface="Calibri"/>
                        <a:cs typeface="Arial"/>
                      </a:endParaRPr>
                    </a:p>
                  </a:txBody>
                  <a:tcPr marL="68580" marR="68580" marT="0" marB="0"/>
                </a:tc>
                <a:tc>
                  <a:txBody>
                    <a:bodyPr/>
                    <a:lstStyle/>
                    <a:p>
                      <a:pPr algn="r" rtl="1">
                        <a:lnSpc>
                          <a:spcPct val="115000"/>
                        </a:lnSpc>
                        <a:spcAft>
                          <a:spcPts val="0"/>
                        </a:spcAft>
                      </a:pPr>
                      <a:r>
                        <a:rPr lang="fa-IR" sz="1400" dirty="0">
                          <a:effectLst/>
                        </a:rPr>
                        <a:t>محل تامین</a:t>
                      </a:r>
                      <a:endParaRPr lang="en-US" sz="1100" dirty="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سال اول1398 </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سال دوم1399</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سال سوم1400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سال چهارم 1401</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سال پنجم 1402</a:t>
                      </a:r>
                      <a:endParaRPr lang="en-US" sz="1100">
                        <a:effectLst/>
                        <a:latin typeface="Calibri"/>
                        <a:ea typeface="Calibri"/>
                        <a:cs typeface="Arial"/>
                      </a:endParaRPr>
                    </a:p>
                  </a:txBody>
                  <a:tcPr marL="68580" marR="68580" marT="0" marB="0"/>
                </a:tc>
                <a:extLst>
                  <a:ext uri="{0D108BD9-81ED-4DB2-BD59-A6C34878D82A}">
                    <a16:rowId xmlns:a16="http://schemas.microsoft.com/office/drawing/2014/main" val="10000"/>
                  </a:ext>
                </a:extLst>
              </a:tr>
              <a:tr h="1354978">
                <a:tc>
                  <a:txBody>
                    <a:bodyPr/>
                    <a:lstStyle/>
                    <a:p>
                      <a:pPr algn="r" rtl="1">
                        <a:lnSpc>
                          <a:spcPct val="115000"/>
                        </a:lnSpc>
                        <a:spcAft>
                          <a:spcPts val="0"/>
                        </a:spcAft>
                      </a:pPr>
                      <a:r>
                        <a:rPr lang="fa-IR" sz="1400">
                          <a:effectLst/>
                        </a:rPr>
                        <a:t>1</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dirty="0">
                          <a:effectLst/>
                        </a:rPr>
                        <a:t>مرکز آموزش علمی- کاربردی </a:t>
                      </a:r>
                      <a:r>
                        <a:rPr lang="fa-IR" sz="1400" dirty="0" smtClean="0">
                          <a:effectLst/>
                        </a:rPr>
                        <a:t>اریکه پرسپولیس</a:t>
                      </a:r>
                      <a:endParaRPr lang="en-US" sz="1100" dirty="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40100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dirty="0">
                          <a:effectLst/>
                        </a:rPr>
                        <a:t>250</a:t>
                      </a:r>
                      <a:endParaRPr lang="en-US" sz="1100" dirty="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300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350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400</a:t>
                      </a:r>
                      <a:endParaRPr lang="en-US" sz="1100">
                        <a:effectLst/>
                        <a:latin typeface="Calibri"/>
                        <a:ea typeface="Calibri"/>
                        <a:cs typeface="Arial"/>
                      </a:endParaRPr>
                    </a:p>
                  </a:txBody>
                  <a:tcPr marL="68580" marR="68580" marT="0" marB="0"/>
                </a:tc>
                <a:extLst>
                  <a:ext uri="{0D108BD9-81ED-4DB2-BD59-A6C34878D82A}">
                    <a16:rowId xmlns:a16="http://schemas.microsoft.com/office/drawing/2014/main" val="10001"/>
                  </a:ext>
                </a:extLst>
              </a:tr>
              <a:tr h="322105">
                <a:tc>
                  <a:txBody>
                    <a:bodyPr/>
                    <a:lstStyle/>
                    <a:p>
                      <a:pPr algn="r" rtl="1">
                        <a:lnSpc>
                          <a:spcPct val="115000"/>
                        </a:lnSpc>
                        <a:spcAft>
                          <a:spcPts val="0"/>
                        </a:spcAft>
                      </a:pPr>
                      <a:r>
                        <a:rPr lang="fa-IR" sz="1400">
                          <a:effectLst/>
                        </a:rPr>
                        <a:t>2</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از منابع استانی</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0</a:t>
                      </a:r>
                      <a:endParaRPr lang="en-US" sz="1100">
                        <a:effectLst/>
                        <a:latin typeface="Calibri"/>
                        <a:ea typeface="Calibri"/>
                        <a:cs typeface="Arial"/>
                      </a:endParaRPr>
                    </a:p>
                  </a:txBody>
                  <a:tcPr marL="68580" marR="68580" marT="0" marB="0"/>
                </a:tc>
                <a:extLst>
                  <a:ext uri="{0D108BD9-81ED-4DB2-BD59-A6C34878D82A}">
                    <a16:rowId xmlns:a16="http://schemas.microsoft.com/office/drawing/2014/main" val="10002"/>
                  </a:ext>
                </a:extLst>
              </a:tr>
              <a:tr h="322105">
                <a:tc>
                  <a:txBody>
                    <a:bodyPr/>
                    <a:lstStyle/>
                    <a:p>
                      <a:pPr algn="r" rtl="1">
                        <a:lnSpc>
                          <a:spcPct val="115000"/>
                        </a:lnSpc>
                        <a:spcAft>
                          <a:spcPts val="0"/>
                        </a:spcAft>
                      </a:pPr>
                      <a:r>
                        <a:rPr lang="fa-IR" sz="1400">
                          <a:effectLst/>
                        </a:rPr>
                        <a:t>3</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ازمنابع ملی</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0</a:t>
                      </a:r>
                      <a:endParaRPr lang="en-US" sz="1100">
                        <a:effectLst/>
                        <a:latin typeface="Calibri"/>
                        <a:ea typeface="Calibri"/>
                        <a:cs typeface="Arial"/>
                      </a:endParaRPr>
                    </a:p>
                  </a:txBody>
                  <a:tcPr marL="68580" marR="68580" marT="0" marB="0"/>
                </a:tc>
                <a:extLst>
                  <a:ext uri="{0D108BD9-81ED-4DB2-BD59-A6C34878D82A}">
                    <a16:rowId xmlns:a16="http://schemas.microsoft.com/office/drawing/2014/main" val="10003"/>
                  </a:ext>
                </a:extLst>
              </a:tr>
              <a:tr h="666396">
                <a:tc>
                  <a:txBody>
                    <a:bodyPr/>
                    <a:lstStyle/>
                    <a:p>
                      <a:pPr algn="r" rtl="1">
                        <a:lnSpc>
                          <a:spcPct val="115000"/>
                        </a:lnSpc>
                        <a:spcAft>
                          <a:spcPts val="0"/>
                        </a:spcAft>
                      </a:pPr>
                      <a:r>
                        <a:rPr lang="fa-IR" sz="1400">
                          <a:effectLst/>
                        </a:rPr>
                        <a:t>4</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ازمنابع غیر دولتی وسایر</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900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1000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1200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1400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1800</a:t>
                      </a:r>
                      <a:endParaRPr lang="en-US" sz="1100">
                        <a:effectLst/>
                        <a:latin typeface="Calibri"/>
                        <a:ea typeface="Calibri"/>
                        <a:cs typeface="Arial"/>
                      </a:endParaRPr>
                    </a:p>
                  </a:txBody>
                  <a:tcPr marL="68580" marR="68580" marT="0" marB="0"/>
                </a:tc>
                <a:extLst>
                  <a:ext uri="{0D108BD9-81ED-4DB2-BD59-A6C34878D82A}">
                    <a16:rowId xmlns:a16="http://schemas.microsoft.com/office/drawing/2014/main" val="10004"/>
                  </a:ext>
                </a:extLst>
              </a:tr>
              <a:tr h="322105">
                <a:tc gridSpan="2">
                  <a:txBody>
                    <a:bodyPr/>
                    <a:lstStyle/>
                    <a:p>
                      <a:pPr algn="r" rtl="1">
                        <a:lnSpc>
                          <a:spcPct val="115000"/>
                        </a:lnSpc>
                        <a:spcAft>
                          <a:spcPts val="0"/>
                        </a:spcAft>
                      </a:pPr>
                      <a:r>
                        <a:rPr lang="fa-IR" sz="1400">
                          <a:effectLst/>
                        </a:rPr>
                        <a:t>جمع کل</a:t>
                      </a:r>
                      <a:endParaRPr lang="en-US" sz="1100">
                        <a:effectLst/>
                        <a:latin typeface="Calibri"/>
                        <a:ea typeface="Calibri"/>
                        <a:cs typeface="Arial"/>
                      </a:endParaRPr>
                    </a:p>
                  </a:txBody>
                  <a:tcPr marL="68580" marR="68580" marT="0" marB="0"/>
                </a:tc>
                <a:tc hMerge="1">
                  <a:txBody>
                    <a:bodyPr/>
                    <a:lstStyle/>
                    <a:p>
                      <a:pPr rtl="1"/>
                      <a:endParaRPr lang="fa-IR"/>
                    </a:p>
                  </a:txBody>
                  <a:tcPr/>
                </a:tc>
                <a:tc>
                  <a:txBody>
                    <a:bodyPr/>
                    <a:lstStyle/>
                    <a:p>
                      <a:pPr algn="r" rtl="1">
                        <a:lnSpc>
                          <a:spcPct val="115000"/>
                        </a:lnSpc>
                        <a:spcAft>
                          <a:spcPts val="0"/>
                        </a:spcAft>
                      </a:pPr>
                      <a:r>
                        <a:rPr lang="fa-IR" sz="1400" dirty="0" smtClean="0">
                          <a:effectLst/>
                        </a:rPr>
                        <a:t>41000</a:t>
                      </a:r>
                      <a:endParaRPr lang="en-US" sz="1100" dirty="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1250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1500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1750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fa-IR" sz="1400">
                          <a:effectLst/>
                        </a:rPr>
                        <a:t>2200</a:t>
                      </a:r>
                      <a:endParaRPr lang="en-US" sz="1100">
                        <a:effectLst/>
                        <a:latin typeface="Calibri"/>
                        <a:ea typeface="Calibri"/>
                        <a:cs typeface="Arial"/>
                      </a:endParaRPr>
                    </a:p>
                  </a:txBody>
                  <a:tcPr marL="68580" marR="68580" marT="0" marB="0"/>
                </a:tc>
                <a:extLst>
                  <a:ext uri="{0D108BD9-81ED-4DB2-BD59-A6C34878D82A}">
                    <a16:rowId xmlns:a16="http://schemas.microsoft.com/office/drawing/2014/main" val="10005"/>
                  </a:ext>
                </a:extLst>
              </a:tr>
              <a:tr h="666396">
                <a:tc gridSpan="2">
                  <a:txBody>
                    <a:bodyPr/>
                    <a:lstStyle/>
                    <a:p>
                      <a:pPr algn="r" rtl="1">
                        <a:lnSpc>
                          <a:spcPct val="115000"/>
                        </a:lnSpc>
                        <a:spcAft>
                          <a:spcPts val="0"/>
                        </a:spcAft>
                      </a:pPr>
                      <a:r>
                        <a:rPr lang="fa-IR" sz="1400">
                          <a:effectLst/>
                        </a:rPr>
                        <a:t>جمه کل (5ساله)</a:t>
                      </a:r>
                      <a:endParaRPr lang="en-US" sz="1100">
                        <a:effectLst/>
                        <a:latin typeface="Calibri"/>
                        <a:ea typeface="Calibri"/>
                        <a:cs typeface="Arial"/>
                      </a:endParaRPr>
                    </a:p>
                  </a:txBody>
                  <a:tcPr marL="68580" marR="68580" marT="0" marB="0"/>
                </a:tc>
                <a:tc hMerge="1">
                  <a:txBody>
                    <a:bodyPr/>
                    <a:lstStyle/>
                    <a:p>
                      <a:pPr rtl="1"/>
                      <a:endParaRPr lang="fa-IR"/>
                    </a:p>
                  </a:txBody>
                  <a:tcPr/>
                </a:tc>
                <a:tc gridSpan="5">
                  <a:txBody>
                    <a:bodyPr/>
                    <a:lstStyle/>
                    <a:p>
                      <a:pPr algn="r" rtl="1">
                        <a:lnSpc>
                          <a:spcPct val="115000"/>
                        </a:lnSpc>
                        <a:spcAft>
                          <a:spcPts val="0"/>
                        </a:spcAft>
                      </a:pPr>
                      <a:r>
                        <a:rPr lang="fa-IR" sz="1400" dirty="0">
                          <a:effectLst/>
                        </a:rPr>
                        <a:t>                                           </a:t>
                      </a:r>
                      <a:r>
                        <a:rPr lang="fa-IR" sz="1400" dirty="0" smtClean="0">
                          <a:effectLst/>
                        </a:rPr>
                        <a:t>47700میلیون </a:t>
                      </a:r>
                      <a:r>
                        <a:rPr lang="fa-IR" sz="1400" dirty="0">
                          <a:effectLst/>
                        </a:rPr>
                        <a:t>ریال</a:t>
                      </a:r>
                      <a:endParaRPr lang="en-US" sz="1100" dirty="0">
                        <a:effectLst/>
                      </a:endParaRPr>
                    </a:p>
                    <a:p>
                      <a:pPr algn="r" rtl="1">
                        <a:lnSpc>
                          <a:spcPct val="115000"/>
                        </a:lnSpc>
                        <a:spcAft>
                          <a:spcPts val="0"/>
                        </a:spcAft>
                      </a:pPr>
                      <a:r>
                        <a:rPr lang="fa-IR" sz="1400" dirty="0">
                          <a:effectLst/>
                        </a:rPr>
                        <a:t> </a:t>
                      </a:r>
                      <a:endParaRPr lang="en-US" sz="1100" dirty="0">
                        <a:effectLst/>
                        <a:latin typeface="Calibri"/>
                        <a:ea typeface="Calibri"/>
                        <a:cs typeface="Arial"/>
                      </a:endParaRPr>
                    </a:p>
                  </a:txBody>
                  <a:tcPr marL="68580" marR="68580" marT="0" marB="0"/>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48430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0" y="4509120"/>
            <a:ext cx="3681308" cy="1569660"/>
          </a:xfrm>
          <a:prstGeom prst="rect">
            <a:avLst/>
          </a:prstGeom>
        </p:spPr>
        <p:txBody>
          <a:bodyPr wrap="square">
            <a:spAutoFit/>
          </a:bodyPr>
          <a:lstStyle/>
          <a:p>
            <a:pPr algn="ctr"/>
            <a:r>
              <a:rPr lang="fa-IR" altLang="fa-IR" sz="9600" dirty="0">
                <a:solidFill>
                  <a:srgbClr val="FF0000"/>
                </a:solidFill>
                <a:latin typeface="IranNastaliq" pitchFamily="18" charset="0"/>
                <a:cs typeface="IranNastaliq" pitchFamily="18" charset="0"/>
              </a:rPr>
              <a:t>با تشکر از توجه شما</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7"/>
            <a:ext cx="4320480" cy="6877499"/>
          </a:xfrm>
          <a:prstGeom prst="rect">
            <a:avLst/>
          </a:prstGeom>
          <a:ln>
            <a:noFill/>
          </a:ln>
          <a:effectLst>
            <a:softEdge rad="112500"/>
          </a:effectLst>
        </p:spPr>
      </p:pic>
    </p:spTree>
    <p:extLst>
      <p:ext uri="{BB962C8B-B14F-4D97-AF65-F5344CB8AC3E}">
        <p14:creationId xmlns:p14="http://schemas.microsoft.com/office/powerpoint/2010/main" val="2128142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28184" y="188640"/>
            <a:ext cx="2016224" cy="1080119"/>
          </a:xfrm>
        </p:spPr>
        <p:txBody>
          <a:bodyPr/>
          <a:lstStyle/>
          <a:p>
            <a:pPr algn="ctr"/>
            <a:r>
              <a:rPr lang="fa-IR" sz="7200" dirty="0" smtClean="0">
                <a:latin typeface="IranNastaliq" pitchFamily="18" charset="0"/>
                <a:cs typeface="IranNastaliq" pitchFamily="18" charset="0"/>
              </a:rPr>
              <a:t>نمای کلی</a:t>
            </a:r>
            <a:endParaRPr lang="fa-IR" sz="7200" dirty="0">
              <a:latin typeface="IranNastaliq" pitchFamily="18" charset="0"/>
              <a:cs typeface="IranNastaliq" pitchFamily="18" charset="0"/>
            </a:endParaRPr>
          </a:p>
        </p:txBody>
      </p:sp>
      <p:graphicFrame>
        <p:nvGraphicFramePr>
          <p:cNvPr id="4" name="Diagram 3"/>
          <p:cNvGraphicFramePr/>
          <p:nvPr>
            <p:extLst>
              <p:ext uri="{D42A27DB-BD31-4B8C-83A1-F6EECF244321}">
                <p14:modId xmlns:p14="http://schemas.microsoft.com/office/powerpoint/2010/main" val="3082929488"/>
              </p:ext>
            </p:extLst>
          </p:nvPr>
        </p:nvGraphicFramePr>
        <p:xfrm>
          <a:off x="395536" y="1124744"/>
          <a:ext cx="6336704"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Arrow 4"/>
          <p:cNvSpPr/>
          <p:nvPr/>
        </p:nvSpPr>
        <p:spPr>
          <a:xfrm>
            <a:off x="6372200" y="3573016"/>
            <a:ext cx="504056" cy="216024"/>
          </a:xfrm>
          <a:prstGeom prst="rightArrow">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fa-IR"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ounded Rectangle 6"/>
          <p:cNvSpPr/>
          <p:nvPr/>
        </p:nvSpPr>
        <p:spPr>
          <a:xfrm>
            <a:off x="6948264" y="3429000"/>
            <a:ext cx="1224136" cy="64807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lvl="0" algn="ctr"/>
            <a:r>
              <a:rPr lang="fa-IR" sz="1400" dirty="0">
                <a:cs typeface="B Titr" pitchFamily="2" charset="-78"/>
              </a:rPr>
              <a:t>جذب و پذیرش</a:t>
            </a:r>
            <a:endParaRPr lang="en-US" sz="1400" dirty="0">
              <a:cs typeface="B Titr" pitchFamily="2" charset="-78"/>
            </a:endParaRPr>
          </a:p>
        </p:txBody>
      </p:sp>
      <p:sp>
        <p:nvSpPr>
          <p:cNvPr id="8" name="Rounded Rectangle 7"/>
          <p:cNvSpPr/>
          <p:nvPr/>
        </p:nvSpPr>
        <p:spPr>
          <a:xfrm>
            <a:off x="6948264" y="4229472"/>
            <a:ext cx="1224136" cy="64807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lvl="0" algn="ctr"/>
            <a:r>
              <a:rPr lang="fa-IR" sz="1200" dirty="0">
                <a:cs typeface="B Titr" pitchFamily="2" charset="-78"/>
              </a:rPr>
              <a:t>1- انتشار فراخوانهای </a:t>
            </a:r>
            <a:endParaRPr lang="fa-IR" sz="1200" dirty="0" smtClean="0">
              <a:cs typeface="B Titr" pitchFamily="2" charset="-78"/>
            </a:endParaRPr>
          </a:p>
          <a:p>
            <a:pPr lvl="0" algn="ctr"/>
            <a:r>
              <a:rPr lang="fa-IR" sz="1200" dirty="0" smtClean="0">
                <a:cs typeface="B Titr" pitchFamily="2" charset="-78"/>
              </a:rPr>
              <a:t>جهت </a:t>
            </a:r>
            <a:r>
              <a:rPr lang="fa-IR" sz="1200" dirty="0">
                <a:cs typeface="B Titr" pitchFamily="2" charset="-78"/>
              </a:rPr>
              <a:t>دار</a:t>
            </a:r>
            <a:endParaRPr lang="en-US" sz="1200" dirty="0">
              <a:cs typeface="B Titr" pitchFamily="2" charset="-78"/>
            </a:endParaRPr>
          </a:p>
        </p:txBody>
      </p:sp>
      <p:sp>
        <p:nvSpPr>
          <p:cNvPr id="9" name="Rounded Rectangle 8"/>
          <p:cNvSpPr/>
          <p:nvPr/>
        </p:nvSpPr>
        <p:spPr>
          <a:xfrm>
            <a:off x="6948264" y="5085184"/>
            <a:ext cx="1245890" cy="64807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lvl="0" algn="ctr"/>
            <a:r>
              <a:rPr lang="fa-IR" sz="1400" dirty="0">
                <a:latin typeface="Times New Roman" pitchFamily="18" charset="0"/>
                <a:cs typeface="B Titr" pitchFamily="2" charset="-78"/>
              </a:rPr>
              <a:t>2- </a:t>
            </a:r>
            <a:r>
              <a:rPr lang="en-US" sz="1400" dirty="0">
                <a:latin typeface="Times New Roman" pitchFamily="18" charset="0"/>
                <a:cs typeface="B Titr" pitchFamily="2" charset="-78"/>
              </a:rPr>
              <a:t>Startup</a:t>
            </a:r>
          </a:p>
        </p:txBody>
      </p:sp>
      <p:sp>
        <p:nvSpPr>
          <p:cNvPr id="10" name="Down Arrow 9"/>
          <p:cNvSpPr/>
          <p:nvPr/>
        </p:nvSpPr>
        <p:spPr>
          <a:xfrm>
            <a:off x="7740352" y="4005064"/>
            <a:ext cx="14401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Down Arrow 10"/>
          <p:cNvSpPr/>
          <p:nvPr/>
        </p:nvSpPr>
        <p:spPr>
          <a:xfrm>
            <a:off x="7740352" y="4797152"/>
            <a:ext cx="14401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608070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4048" y="404664"/>
            <a:ext cx="2880320" cy="709935"/>
          </a:xfrm>
        </p:spPr>
        <p:txBody>
          <a:bodyPr/>
          <a:lstStyle/>
          <a:p>
            <a:r>
              <a:rPr lang="fa-IR" sz="3200" dirty="0" smtClean="0">
                <a:cs typeface="B Titr" pitchFamily="2" charset="-78"/>
              </a:rPr>
              <a:t>1- معرفی متقاضی</a:t>
            </a:r>
            <a:endParaRPr lang="fa-IR" sz="3200" dirty="0">
              <a:cs typeface="B Titr"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3928727356"/>
              </p:ext>
            </p:extLst>
          </p:nvPr>
        </p:nvGraphicFramePr>
        <p:xfrm>
          <a:off x="611560" y="1491702"/>
          <a:ext cx="6552728" cy="4391258"/>
        </p:xfrm>
        <a:graphic>
          <a:graphicData uri="http://schemas.openxmlformats.org/drawingml/2006/table">
            <a:tbl>
              <a:tblPr rtl="1" firstRow="1" bandRow="1">
                <a:tableStyleId>{7DF18680-E054-41AD-8BC1-D1AEF772440D}</a:tableStyleId>
              </a:tblPr>
              <a:tblGrid>
                <a:gridCol w="1818771">
                  <a:extLst>
                    <a:ext uri="{9D8B030D-6E8A-4147-A177-3AD203B41FA5}">
                      <a16:colId xmlns:a16="http://schemas.microsoft.com/office/drawing/2014/main" val="20000"/>
                    </a:ext>
                  </a:extLst>
                </a:gridCol>
                <a:gridCol w="4733957">
                  <a:extLst>
                    <a:ext uri="{9D8B030D-6E8A-4147-A177-3AD203B41FA5}">
                      <a16:colId xmlns:a16="http://schemas.microsoft.com/office/drawing/2014/main" val="20001"/>
                    </a:ext>
                  </a:extLst>
                </a:gridCol>
              </a:tblGrid>
              <a:tr h="416596">
                <a:tc>
                  <a:txBody>
                    <a:bodyPr/>
                    <a:lstStyle/>
                    <a:p>
                      <a:pPr algn="ctr" rtl="1"/>
                      <a:r>
                        <a:rPr lang="fa-IR" sz="1600" dirty="0" smtClean="0">
                          <a:cs typeface="B Titr" pitchFamily="2" charset="-78"/>
                        </a:rPr>
                        <a:t>عنوان</a:t>
                      </a:r>
                      <a:endParaRPr lang="fa-IR" sz="1600" dirty="0">
                        <a:cs typeface="B Titr" pitchFamily="2" charset="-78"/>
                      </a:endParaRPr>
                    </a:p>
                  </a:txBody>
                  <a:tcPr/>
                </a:tc>
                <a:tc>
                  <a:txBody>
                    <a:bodyPr/>
                    <a:lstStyle/>
                    <a:p>
                      <a:pPr algn="ctr" rtl="1"/>
                      <a:r>
                        <a:rPr lang="fa-IR" sz="1600" dirty="0" smtClean="0">
                          <a:cs typeface="B Titr" pitchFamily="2" charset="-78"/>
                        </a:rPr>
                        <a:t>توضیحات</a:t>
                      </a:r>
                      <a:endParaRPr lang="fa-IR" sz="1600" dirty="0">
                        <a:cs typeface="B Titr" pitchFamily="2" charset="-78"/>
                      </a:endParaRPr>
                    </a:p>
                  </a:txBody>
                  <a:tcPr/>
                </a:tc>
                <a:extLst>
                  <a:ext uri="{0D108BD9-81ED-4DB2-BD59-A6C34878D82A}">
                    <a16:rowId xmlns:a16="http://schemas.microsoft.com/office/drawing/2014/main" val="10000"/>
                  </a:ext>
                </a:extLst>
              </a:tr>
              <a:tr h="416596">
                <a:tc>
                  <a:txBody>
                    <a:bodyPr/>
                    <a:lstStyle/>
                    <a:p>
                      <a:pPr rtl="1"/>
                      <a:r>
                        <a:rPr lang="fa-IR" dirty="0" smtClean="0">
                          <a:cs typeface="B Nazanin" pitchFamily="2" charset="-78"/>
                        </a:rPr>
                        <a:t>نام متقاضی:</a:t>
                      </a:r>
                    </a:p>
                  </a:txBody>
                  <a:tcPr/>
                </a:tc>
                <a:tc>
                  <a:txBody>
                    <a:bodyPr/>
                    <a:lstStyle/>
                    <a:p>
                      <a:pPr rtl="1"/>
                      <a:r>
                        <a:rPr lang="fa-IR" dirty="0" smtClean="0">
                          <a:cs typeface="B Nazanin" pitchFamily="2" charset="-78"/>
                        </a:rPr>
                        <a:t>مرکز علمی کاربردی اریکه پرسپولیس</a:t>
                      </a:r>
                      <a:endParaRPr lang="fa-IR" dirty="0">
                        <a:cs typeface="B Nazanin" pitchFamily="2" charset="-78"/>
                      </a:endParaRPr>
                    </a:p>
                  </a:txBody>
                  <a:tcPr/>
                </a:tc>
                <a:extLst>
                  <a:ext uri="{0D108BD9-81ED-4DB2-BD59-A6C34878D82A}">
                    <a16:rowId xmlns:a16="http://schemas.microsoft.com/office/drawing/2014/main" val="10001"/>
                  </a:ext>
                </a:extLst>
              </a:tr>
              <a:tr h="416596">
                <a:tc>
                  <a:txBody>
                    <a:bodyPr/>
                    <a:lstStyle/>
                    <a:p>
                      <a:pPr rtl="1"/>
                      <a:r>
                        <a:rPr lang="fa-IR" dirty="0" smtClean="0">
                          <a:cs typeface="B Nazanin" pitchFamily="2" charset="-78"/>
                        </a:rPr>
                        <a:t>وضعیت:</a:t>
                      </a:r>
                      <a:endParaRPr lang="fa-IR" dirty="0">
                        <a:cs typeface="B Nazanin" pitchFamily="2" charset="-78"/>
                      </a:endParaRPr>
                    </a:p>
                  </a:txBody>
                  <a:tcPr/>
                </a:tc>
                <a:tc>
                  <a:txBody>
                    <a:bodyPr/>
                    <a:lstStyle/>
                    <a:p>
                      <a:pPr rtl="1"/>
                      <a:r>
                        <a:rPr lang="fa-IR" dirty="0" smtClean="0">
                          <a:cs typeface="B Nazanin" pitchFamily="2" charset="-78"/>
                        </a:rPr>
                        <a:t>خصوصی</a:t>
                      </a:r>
                      <a:endParaRPr lang="fa-IR" dirty="0">
                        <a:cs typeface="B Nazanin" pitchFamily="2" charset="-78"/>
                      </a:endParaRPr>
                    </a:p>
                  </a:txBody>
                  <a:tcPr/>
                </a:tc>
                <a:extLst>
                  <a:ext uri="{0D108BD9-81ED-4DB2-BD59-A6C34878D82A}">
                    <a16:rowId xmlns:a16="http://schemas.microsoft.com/office/drawing/2014/main" val="10002"/>
                  </a:ext>
                </a:extLst>
              </a:tr>
              <a:tr h="416596">
                <a:tc>
                  <a:txBody>
                    <a:bodyPr/>
                    <a:lstStyle/>
                    <a:p>
                      <a:pPr rtl="1"/>
                      <a:r>
                        <a:rPr lang="fa-IR" dirty="0" smtClean="0">
                          <a:cs typeface="B Nazanin" pitchFamily="2" charset="-78"/>
                        </a:rPr>
                        <a:t>مدت زمان</a:t>
                      </a:r>
                      <a:r>
                        <a:rPr lang="fa-IR" baseline="0" dirty="0" smtClean="0">
                          <a:cs typeface="B Nazanin" pitchFamily="2" charset="-78"/>
                        </a:rPr>
                        <a:t> فعالیت :</a:t>
                      </a:r>
                      <a:endParaRPr lang="fa-IR" dirty="0">
                        <a:cs typeface="B Nazanin" pitchFamily="2" charset="-78"/>
                      </a:endParaRPr>
                    </a:p>
                  </a:txBody>
                  <a:tcPr/>
                </a:tc>
                <a:tc>
                  <a:txBody>
                    <a:bodyPr/>
                    <a:lstStyle/>
                    <a:p>
                      <a:pPr rtl="1"/>
                      <a:r>
                        <a:rPr lang="fa-IR" dirty="0" smtClean="0">
                          <a:cs typeface="B Nazanin" pitchFamily="2" charset="-78"/>
                        </a:rPr>
                        <a:t>از سال 1392</a:t>
                      </a:r>
                      <a:r>
                        <a:rPr lang="fa-IR" baseline="0" dirty="0" smtClean="0">
                          <a:cs typeface="B Nazanin" pitchFamily="2" charset="-78"/>
                        </a:rPr>
                        <a:t> تا کنون</a:t>
                      </a:r>
                      <a:endParaRPr lang="fa-IR" dirty="0">
                        <a:cs typeface="B Nazanin" pitchFamily="2" charset="-78"/>
                      </a:endParaRPr>
                    </a:p>
                  </a:txBody>
                  <a:tcPr/>
                </a:tc>
                <a:extLst>
                  <a:ext uri="{0D108BD9-81ED-4DB2-BD59-A6C34878D82A}">
                    <a16:rowId xmlns:a16="http://schemas.microsoft.com/office/drawing/2014/main" val="10003"/>
                  </a:ext>
                </a:extLst>
              </a:tr>
              <a:tr h="702962">
                <a:tc>
                  <a:txBody>
                    <a:bodyPr/>
                    <a:lstStyle/>
                    <a:p>
                      <a:pPr rtl="1"/>
                      <a:r>
                        <a:rPr lang="fa-IR" b="0" dirty="0" smtClean="0">
                          <a:cs typeface="B Nazanin" pitchFamily="2" charset="-78"/>
                        </a:rPr>
                        <a:t>موقعیت:</a:t>
                      </a:r>
                      <a:endParaRPr lang="fa-IR" b="0" dirty="0">
                        <a:cs typeface="B Nazanin" pitchFamily="2" charset="-78"/>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800" b="0" kern="1200" dirty="0" smtClean="0">
                          <a:cs typeface="B Nazanin" pitchFamily="2" charset="-78"/>
                        </a:rPr>
                        <a:t>1- در داخل شهر  </a:t>
                      </a:r>
                      <a:r>
                        <a:rPr lang="fa-IR" sz="1800" b="0" kern="1200" dirty="0" smtClean="0">
                          <a:cs typeface="B Nazanin" pitchFamily="2" charset="-78"/>
                          <a:sym typeface="Wingdings"/>
                        </a:rPr>
                        <a:t></a:t>
                      </a:r>
                      <a:endParaRPr lang="en-US" sz="1800" b="0" kern="1200" dirty="0" smtClean="0">
                        <a:solidFill>
                          <a:srgbClr val="FF0000"/>
                        </a:solidFill>
                        <a:cs typeface="B Nazanin" pitchFamily="2" charset="-78"/>
                      </a:endParaRPr>
                    </a:p>
                    <a:p>
                      <a:pPr marL="0" marR="0" indent="0" algn="r" defTabSz="914400" rtl="1" eaLnBrk="1" fontAlgn="auto" latinLnBrk="0" hangingPunct="1">
                        <a:lnSpc>
                          <a:spcPct val="100000"/>
                        </a:lnSpc>
                        <a:spcBef>
                          <a:spcPts val="0"/>
                        </a:spcBef>
                        <a:spcAft>
                          <a:spcPts val="0"/>
                        </a:spcAft>
                        <a:buClrTx/>
                        <a:buSzTx/>
                        <a:buFontTx/>
                        <a:buNone/>
                        <a:tabLst/>
                        <a:defRPr/>
                      </a:pPr>
                      <a:r>
                        <a:rPr lang="fa-IR" sz="1800" b="0" kern="1200" dirty="0" smtClean="0">
                          <a:cs typeface="B Nazanin" pitchFamily="2" charset="-78"/>
                        </a:rPr>
                        <a:t>2- دسترسی به مراکز تحقیقاتی و صنعتی  </a:t>
                      </a:r>
                      <a:r>
                        <a:rPr lang="fa-IR" sz="1800" b="0" kern="1200" dirty="0" smtClean="0">
                          <a:cs typeface="B Nazanin" pitchFamily="2" charset="-78"/>
                          <a:sym typeface="Wingdings"/>
                        </a:rPr>
                        <a:t></a:t>
                      </a:r>
                      <a:endParaRPr lang="en-US" sz="1800" b="0" kern="1200" dirty="0" smtClean="0">
                        <a:solidFill>
                          <a:schemeClr val="dk1"/>
                        </a:solidFill>
                        <a:latin typeface="+mn-lt"/>
                        <a:ea typeface="+mn-ea"/>
                        <a:cs typeface="B Nazanin" pitchFamily="2" charset="-78"/>
                      </a:endParaRPr>
                    </a:p>
                  </a:txBody>
                  <a:tcPr/>
                </a:tc>
                <a:extLst>
                  <a:ext uri="{0D108BD9-81ED-4DB2-BD59-A6C34878D82A}">
                    <a16:rowId xmlns:a16="http://schemas.microsoft.com/office/drawing/2014/main" val="10004"/>
                  </a:ext>
                </a:extLst>
              </a:tr>
              <a:tr h="1051723">
                <a:tc gridSpan="2">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800" b="0" kern="1200" dirty="0" smtClean="0">
                          <a:cs typeface="B Nazanin" pitchFamily="2" charset="-78"/>
                        </a:rPr>
                        <a:t>نشانی </a:t>
                      </a:r>
                      <a:r>
                        <a:rPr lang="fa-IR" sz="1800" b="0" kern="1200" dirty="0" smtClean="0">
                          <a:solidFill>
                            <a:schemeClr val="dk1"/>
                          </a:solidFill>
                          <a:latin typeface="+mn-lt"/>
                          <a:ea typeface="+mn-ea"/>
                          <a:cs typeface="B Nazanin" pitchFamily="2" charset="-78"/>
                        </a:rPr>
                        <a:t>مرکز آموزش علمی کاربردی:  قرچک</a:t>
                      </a:r>
                      <a:r>
                        <a:rPr lang="fa-IR" sz="1800" b="0" kern="1200" baseline="0" dirty="0" smtClean="0">
                          <a:solidFill>
                            <a:schemeClr val="dk1"/>
                          </a:solidFill>
                          <a:latin typeface="+mn-lt"/>
                          <a:ea typeface="+mn-ea"/>
                          <a:cs typeface="B Nazanin" pitchFamily="2" charset="-78"/>
                        </a:rPr>
                        <a:t> – جنب آموزش و پرورش _ خیابان فرهنگ – کوی فرهنگ 1 – پلاک 1</a:t>
                      </a:r>
                      <a:endParaRPr lang="fa-IR" sz="1800" b="0" kern="1200" dirty="0" smtClean="0">
                        <a:solidFill>
                          <a:schemeClr val="dk1"/>
                        </a:solidFill>
                        <a:latin typeface="+mn-lt"/>
                        <a:ea typeface="+mn-ea"/>
                        <a:cs typeface="B Nazanin" pitchFamily="2" charset="-78"/>
                      </a:endParaRPr>
                    </a:p>
                    <a:p>
                      <a:pPr marL="0" marR="0" indent="0" algn="r" defTabSz="914400" rtl="1" eaLnBrk="1" fontAlgn="auto" latinLnBrk="0" hangingPunct="1">
                        <a:lnSpc>
                          <a:spcPct val="100000"/>
                        </a:lnSpc>
                        <a:spcBef>
                          <a:spcPts val="0"/>
                        </a:spcBef>
                        <a:spcAft>
                          <a:spcPts val="0"/>
                        </a:spcAft>
                        <a:buClrTx/>
                        <a:buSzTx/>
                        <a:buFontTx/>
                        <a:buNone/>
                        <a:tabLst/>
                        <a:defRPr/>
                      </a:pPr>
                      <a:r>
                        <a:rPr lang="fa-IR" sz="1800" b="0" kern="1200" dirty="0" smtClean="0">
                          <a:solidFill>
                            <a:schemeClr val="dk1"/>
                          </a:solidFill>
                          <a:latin typeface="+mn-lt"/>
                          <a:ea typeface="+mn-ea"/>
                          <a:cs typeface="B Nazanin" pitchFamily="2" charset="-78"/>
                        </a:rPr>
                        <a:t>نشانی مرکز رشد: قرچک</a:t>
                      </a:r>
                      <a:r>
                        <a:rPr lang="fa-IR" sz="1800" b="0" kern="1200" baseline="0" dirty="0" smtClean="0">
                          <a:solidFill>
                            <a:schemeClr val="dk1"/>
                          </a:solidFill>
                          <a:latin typeface="+mn-lt"/>
                          <a:ea typeface="+mn-ea"/>
                          <a:cs typeface="B Nazanin" pitchFamily="2" charset="-78"/>
                        </a:rPr>
                        <a:t> – جنب آموزش و پرورش _ خیابان فرهنگ – کوی فرهنگ 1 – پلاک 1 ساختمان اداری شهید ستاری</a:t>
                      </a:r>
                      <a:endParaRPr lang="fa-IR" sz="2400" b="0" kern="1200" dirty="0" smtClean="0">
                        <a:solidFill>
                          <a:schemeClr val="dk1"/>
                        </a:solidFill>
                        <a:latin typeface="+mn-lt"/>
                        <a:ea typeface="+mn-ea"/>
                        <a:cs typeface="B Nazanin" pitchFamily="2" charset="-78"/>
                      </a:endParaRPr>
                    </a:p>
                  </a:txBody>
                  <a:tcPr/>
                </a:tc>
                <a:tc hMerge="1">
                  <a:txBody>
                    <a:bodyPr/>
                    <a:lstStyle/>
                    <a:p>
                      <a:pPr algn="ctr" rtl="1"/>
                      <a:endParaRPr lang="fa-IR" dirty="0"/>
                    </a:p>
                  </a:txBody>
                  <a:tcPr/>
                </a:tc>
                <a:extLst>
                  <a:ext uri="{0D108BD9-81ED-4DB2-BD59-A6C34878D82A}">
                    <a16:rowId xmlns:a16="http://schemas.microsoft.com/office/drawing/2014/main" val="10005"/>
                  </a:ext>
                </a:extLst>
              </a:tr>
              <a:tr h="416596">
                <a:tc gridSpan="2">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altLang="fa-IR" sz="1600" b="1" dirty="0" smtClean="0">
                          <a:solidFill>
                            <a:schemeClr val="tx1"/>
                          </a:solidFill>
                          <a:cs typeface="B Nazanin" pitchFamily="2" charset="-78"/>
                        </a:rPr>
                        <a:t>تعداد دانش آموختگان تاکنون:</a:t>
                      </a:r>
                      <a:r>
                        <a:rPr lang="fa-IR" altLang="fa-IR" sz="1600" b="1" baseline="0" dirty="0" smtClean="0">
                          <a:solidFill>
                            <a:schemeClr val="tx1"/>
                          </a:solidFill>
                          <a:cs typeface="B Nazanin" pitchFamily="2" charset="-78"/>
                        </a:rPr>
                        <a:t> </a:t>
                      </a:r>
                      <a:r>
                        <a:rPr lang="fa-IR" altLang="fa-IR" sz="1600" b="1" dirty="0" smtClean="0">
                          <a:solidFill>
                            <a:schemeClr val="tx1"/>
                          </a:solidFill>
                          <a:cs typeface="B Nazanin" pitchFamily="2" charset="-78"/>
                        </a:rPr>
                        <a:t>1100 نفر در نیمسال جاری             16عنوان رشته</a:t>
                      </a:r>
                      <a:r>
                        <a:rPr lang="fa-IR" altLang="fa-IR" sz="300" b="1" dirty="0" smtClean="0">
                          <a:solidFill>
                            <a:schemeClr val="tx1"/>
                          </a:solidFill>
                          <a:cs typeface="B Nazanin" pitchFamily="2" charset="-78"/>
                        </a:rPr>
                        <a:t> </a:t>
                      </a:r>
                      <a:r>
                        <a:rPr lang="fa-IR" altLang="fa-IR" sz="1600" b="1" dirty="0" smtClean="0">
                          <a:solidFill>
                            <a:schemeClr val="tx1"/>
                          </a:solidFill>
                          <a:cs typeface="B Nazanin" pitchFamily="2" charset="-78"/>
                        </a:rPr>
                        <a:t>تحصیلی </a:t>
                      </a:r>
                    </a:p>
                  </a:txBody>
                  <a:tcPr marL="91439" marR="91439" marT="45698" marB="45698" anchor="ctr"/>
                </a:tc>
                <a:tc hMerge="1">
                  <a:txBody>
                    <a:bodyPr/>
                    <a:lstStyle/>
                    <a:p>
                      <a:endParaRPr lang="en-US"/>
                    </a:p>
                  </a:txBody>
                  <a:tcPr/>
                </a:tc>
                <a:extLst>
                  <a:ext uri="{0D108BD9-81ED-4DB2-BD59-A6C34878D82A}">
                    <a16:rowId xmlns:a16="http://schemas.microsoft.com/office/drawing/2014/main" val="10006"/>
                  </a:ext>
                </a:extLst>
              </a:tr>
              <a:tr h="416596">
                <a:tc gridSpan="2">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600" b="1" kern="1200" dirty="0" smtClean="0">
                          <a:solidFill>
                            <a:schemeClr val="tx1"/>
                          </a:solidFill>
                          <a:latin typeface="+mn-lt"/>
                          <a:ea typeface="+mn-ea"/>
                          <a:cs typeface="B Nazanin" pitchFamily="2" charset="-78"/>
                        </a:rPr>
                        <a:t>تعداد دانشجویان تاکنون: 1400 نفر               تعداد مدرسان تاکنون: 98 نفردر نیمسال جاری</a:t>
                      </a:r>
                      <a:endParaRPr lang="en-US" sz="1600" b="1" kern="1200" dirty="0" smtClean="0">
                        <a:solidFill>
                          <a:schemeClr val="tx1"/>
                        </a:solidFill>
                        <a:latin typeface="+mn-lt"/>
                        <a:ea typeface="+mn-ea"/>
                        <a:cs typeface="B Nazanin" pitchFamily="2" charset="-78"/>
                      </a:endParaRPr>
                    </a:p>
                  </a:txBody>
                  <a:tcPr marL="91439" marR="91439" marT="45698" marB="45698" anchor="ctr"/>
                </a:tc>
                <a:tc hMerge="1">
                  <a:txBody>
                    <a:bodyPr/>
                    <a:lstStyle/>
                    <a:p>
                      <a:endParaRPr lang="en-US"/>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64244089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484784"/>
            <a:ext cx="7543800" cy="637927"/>
          </a:xfrm>
        </p:spPr>
        <p:txBody>
          <a:bodyPr/>
          <a:lstStyle/>
          <a:p>
            <a:r>
              <a:rPr lang="fa-IR" altLang="fa-IR" sz="2800" b="1" dirty="0">
                <a:solidFill>
                  <a:srgbClr val="FF0000"/>
                </a:solidFill>
                <a:cs typeface="B Titr" panose="00000700000000000000" pitchFamily="2" charset="-78"/>
              </a:rPr>
              <a:t>1-1- آمار مدرسان (به تفکیک گروه علمی به شرح جدول ذیل)</a:t>
            </a:r>
          </a:p>
        </p:txBody>
      </p:sp>
      <p:graphicFrame>
        <p:nvGraphicFramePr>
          <p:cNvPr id="4" name="Table 3"/>
          <p:cNvGraphicFramePr>
            <a:graphicFrameLocks noGrp="1"/>
          </p:cNvGraphicFramePr>
          <p:nvPr>
            <p:extLst>
              <p:ext uri="{D42A27DB-BD31-4B8C-83A1-F6EECF244321}">
                <p14:modId xmlns:p14="http://schemas.microsoft.com/office/powerpoint/2010/main" val="1930837871"/>
              </p:ext>
            </p:extLst>
          </p:nvPr>
        </p:nvGraphicFramePr>
        <p:xfrm>
          <a:off x="2051720" y="2892544"/>
          <a:ext cx="4713040" cy="1483360"/>
        </p:xfrm>
        <a:graphic>
          <a:graphicData uri="http://schemas.openxmlformats.org/drawingml/2006/table">
            <a:tbl>
              <a:tblPr rtl="1" firstRow="1" bandRow="1">
                <a:tableStyleId>{7DF18680-E054-41AD-8BC1-D1AEF772440D}</a:tableStyleId>
              </a:tblPr>
              <a:tblGrid>
                <a:gridCol w="681355">
                  <a:extLst>
                    <a:ext uri="{9D8B030D-6E8A-4147-A177-3AD203B41FA5}">
                      <a16:colId xmlns:a16="http://schemas.microsoft.com/office/drawing/2014/main" val="20000"/>
                    </a:ext>
                  </a:extLst>
                </a:gridCol>
                <a:gridCol w="2902005">
                  <a:extLst>
                    <a:ext uri="{9D8B030D-6E8A-4147-A177-3AD203B41FA5}">
                      <a16:colId xmlns:a16="http://schemas.microsoft.com/office/drawing/2014/main" val="20001"/>
                    </a:ext>
                  </a:extLst>
                </a:gridCol>
                <a:gridCol w="1129680">
                  <a:extLst>
                    <a:ext uri="{9D8B030D-6E8A-4147-A177-3AD203B41FA5}">
                      <a16:colId xmlns:a16="http://schemas.microsoft.com/office/drawing/2014/main" val="20002"/>
                    </a:ext>
                  </a:extLst>
                </a:gridCol>
              </a:tblGrid>
              <a:tr h="370840">
                <a:tc>
                  <a:txBody>
                    <a:bodyPr/>
                    <a:lstStyle/>
                    <a:p>
                      <a:pPr algn="ctr" rtl="1"/>
                      <a:r>
                        <a:rPr lang="fa-IR" dirty="0" smtClean="0">
                          <a:cs typeface="B Titr" pitchFamily="2" charset="-78"/>
                        </a:rPr>
                        <a:t>ردیف</a:t>
                      </a:r>
                      <a:endParaRPr lang="fa-IR" dirty="0">
                        <a:cs typeface="B Titr" pitchFamily="2" charset="-78"/>
                      </a:endParaRPr>
                    </a:p>
                  </a:txBody>
                  <a:tcPr/>
                </a:tc>
                <a:tc>
                  <a:txBody>
                    <a:bodyPr/>
                    <a:lstStyle/>
                    <a:p>
                      <a:pPr algn="ctr" rtl="1"/>
                      <a:r>
                        <a:rPr lang="fa-IR" dirty="0" smtClean="0">
                          <a:cs typeface="B Titr" pitchFamily="2" charset="-78"/>
                        </a:rPr>
                        <a:t>گروه علمی</a:t>
                      </a:r>
                      <a:endParaRPr lang="fa-IR" dirty="0">
                        <a:cs typeface="B Titr" pitchFamily="2" charset="-78"/>
                      </a:endParaRPr>
                    </a:p>
                  </a:txBody>
                  <a:tcPr/>
                </a:tc>
                <a:tc>
                  <a:txBody>
                    <a:bodyPr/>
                    <a:lstStyle/>
                    <a:p>
                      <a:pPr algn="ctr" rtl="1"/>
                      <a:r>
                        <a:rPr lang="fa-IR" dirty="0" smtClean="0">
                          <a:cs typeface="B Titr" pitchFamily="2" charset="-78"/>
                        </a:rPr>
                        <a:t>تعداد</a:t>
                      </a:r>
                      <a:endParaRPr lang="fa-IR" dirty="0">
                        <a:cs typeface="B Titr" pitchFamily="2" charset="-78"/>
                      </a:endParaRPr>
                    </a:p>
                  </a:txBody>
                  <a:tcPr/>
                </a:tc>
                <a:extLst>
                  <a:ext uri="{0D108BD9-81ED-4DB2-BD59-A6C34878D82A}">
                    <a16:rowId xmlns:a16="http://schemas.microsoft.com/office/drawing/2014/main" val="10000"/>
                  </a:ext>
                </a:extLst>
              </a:tr>
              <a:tr h="370840">
                <a:tc>
                  <a:txBody>
                    <a:bodyPr/>
                    <a:lstStyle/>
                    <a:p>
                      <a:pPr algn="ctr" rtl="1"/>
                      <a:r>
                        <a:rPr lang="fa-IR" dirty="0" smtClean="0">
                          <a:cs typeface="B Titr" pitchFamily="2" charset="-78"/>
                        </a:rPr>
                        <a:t>1</a:t>
                      </a:r>
                      <a:endParaRPr lang="fa-IR" dirty="0">
                        <a:cs typeface="B Titr" pitchFamily="2" charset="-78"/>
                      </a:endParaRPr>
                    </a:p>
                  </a:txBody>
                  <a:tcPr/>
                </a:tc>
                <a:tc>
                  <a:txBody>
                    <a:bodyPr/>
                    <a:lstStyle/>
                    <a:p>
                      <a:pPr algn="ctr" rtl="1"/>
                      <a:r>
                        <a:rPr lang="fa-IR" dirty="0" smtClean="0">
                          <a:cs typeface="B Titr" pitchFamily="2" charset="-78"/>
                        </a:rPr>
                        <a:t>فرهنگ و هنر</a:t>
                      </a:r>
                      <a:endParaRPr lang="fa-IR" dirty="0">
                        <a:cs typeface="B Titr" pitchFamily="2" charset="-78"/>
                      </a:endParaRPr>
                    </a:p>
                  </a:txBody>
                  <a:tcPr/>
                </a:tc>
                <a:tc>
                  <a:txBody>
                    <a:bodyPr/>
                    <a:lstStyle/>
                    <a:p>
                      <a:pPr algn="ctr" rtl="1"/>
                      <a:r>
                        <a:rPr lang="fa-IR" dirty="0" smtClean="0">
                          <a:cs typeface="B Titr" pitchFamily="2" charset="-78"/>
                        </a:rPr>
                        <a:t>6</a:t>
                      </a:r>
                      <a:endParaRPr lang="fa-IR" dirty="0">
                        <a:cs typeface="B Titr" pitchFamily="2" charset="-78"/>
                      </a:endParaRPr>
                    </a:p>
                  </a:txBody>
                  <a:tcPr/>
                </a:tc>
                <a:extLst>
                  <a:ext uri="{0D108BD9-81ED-4DB2-BD59-A6C34878D82A}">
                    <a16:rowId xmlns:a16="http://schemas.microsoft.com/office/drawing/2014/main" val="10001"/>
                  </a:ext>
                </a:extLst>
              </a:tr>
              <a:tr h="370840">
                <a:tc>
                  <a:txBody>
                    <a:bodyPr/>
                    <a:lstStyle/>
                    <a:p>
                      <a:pPr algn="ctr" rtl="1"/>
                      <a:r>
                        <a:rPr lang="fa-IR" dirty="0" smtClean="0">
                          <a:cs typeface="B Titr" pitchFamily="2" charset="-78"/>
                        </a:rPr>
                        <a:t>2</a:t>
                      </a:r>
                      <a:endParaRPr lang="fa-IR" dirty="0">
                        <a:cs typeface="B Titr" pitchFamily="2" charset="-78"/>
                      </a:endParaRPr>
                    </a:p>
                  </a:txBody>
                  <a:tcPr/>
                </a:tc>
                <a:tc>
                  <a:txBody>
                    <a:bodyPr/>
                    <a:lstStyle/>
                    <a:p>
                      <a:pPr algn="ctr" rtl="1"/>
                      <a:r>
                        <a:rPr lang="fa-IR" dirty="0" smtClean="0">
                          <a:cs typeface="B Titr" pitchFamily="2" charset="-78"/>
                        </a:rPr>
                        <a:t>مدیریت</a:t>
                      </a:r>
                      <a:r>
                        <a:rPr lang="fa-IR" baseline="0" dirty="0" smtClean="0">
                          <a:cs typeface="B Titr" pitchFamily="2" charset="-78"/>
                        </a:rPr>
                        <a:t> و خدمات اجتماعی</a:t>
                      </a:r>
                      <a:endParaRPr lang="fa-IR" dirty="0">
                        <a:cs typeface="B Titr" pitchFamily="2" charset="-78"/>
                      </a:endParaRPr>
                    </a:p>
                  </a:txBody>
                  <a:tcPr/>
                </a:tc>
                <a:tc>
                  <a:txBody>
                    <a:bodyPr/>
                    <a:lstStyle/>
                    <a:p>
                      <a:pPr algn="ctr" rtl="1"/>
                      <a:r>
                        <a:rPr lang="fa-IR" dirty="0" smtClean="0">
                          <a:cs typeface="B Titr" pitchFamily="2" charset="-78"/>
                        </a:rPr>
                        <a:t>47</a:t>
                      </a:r>
                    </a:p>
                  </a:txBody>
                  <a:tcPr/>
                </a:tc>
                <a:extLst>
                  <a:ext uri="{0D108BD9-81ED-4DB2-BD59-A6C34878D82A}">
                    <a16:rowId xmlns:a16="http://schemas.microsoft.com/office/drawing/2014/main" val="10002"/>
                  </a:ext>
                </a:extLst>
              </a:tr>
              <a:tr h="370840">
                <a:tc>
                  <a:txBody>
                    <a:bodyPr/>
                    <a:lstStyle/>
                    <a:p>
                      <a:pPr algn="ctr" rtl="1"/>
                      <a:r>
                        <a:rPr lang="fa-IR" dirty="0" smtClean="0">
                          <a:cs typeface="B Titr" pitchFamily="2" charset="-78"/>
                        </a:rPr>
                        <a:t>*</a:t>
                      </a:r>
                      <a:endParaRPr lang="fa-IR" dirty="0">
                        <a:cs typeface="B Titr" pitchFamily="2" charset="-78"/>
                      </a:endParaRPr>
                    </a:p>
                  </a:txBody>
                  <a:tcPr/>
                </a:tc>
                <a:tc>
                  <a:txBody>
                    <a:bodyPr/>
                    <a:lstStyle/>
                    <a:p>
                      <a:pPr algn="ctr" rtl="1"/>
                      <a:r>
                        <a:rPr lang="fa-IR" dirty="0" smtClean="0">
                          <a:cs typeface="B Titr" pitchFamily="2" charset="-78"/>
                        </a:rPr>
                        <a:t>تعداد</a:t>
                      </a:r>
                      <a:r>
                        <a:rPr lang="fa-IR" baseline="0" dirty="0" smtClean="0">
                          <a:cs typeface="B Titr" pitchFamily="2" charset="-78"/>
                        </a:rPr>
                        <a:t> </a:t>
                      </a:r>
                      <a:r>
                        <a:rPr lang="fa-IR" dirty="0" smtClean="0">
                          <a:cs typeface="B Titr" pitchFamily="2" charset="-78"/>
                        </a:rPr>
                        <a:t>کل</a:t>
                      </a:r>
                      <a:endParaRPr lang="fa-IR" dirty="0">
                        <a:cs typeface="B Titr" pitchFamily="2" charset="-78"/>
                      </a:endParaRPr>
                    </a:p>
                  </a:txBody>
                  <a:tcPr/>
                </a:tc>
                <a:tc>
                  <a:txBody>
                    <a:bodyPr/>
                    <a:lstStyle/>
                    <a:p>
                      <a:pPr algn="ctr" rtl="1"/>
                      <a:r>
                        <a:rPr lang="fa-IR" dirty="0" smtClean="0">
                          <a:cs typeface="B Titr" pitchFamily="2" charset="-78"/>
                        </a:rPr>
                        <a:t>53</a:t>
                      </a:r>
                    </a:p>
                  </a:txBody>
                  <a:tcPr/>
                </a:tc>
                <a:extLst>
                  <a:ext uri="{0D108BD9-81ED-4DB2-BD59-A6C34878D82A}">
                    <a16:rowId xmlns:a16="http://schemas.microsoft.com/office/drawing/2014/main" val="10003"/>
                  </a:ext>
                </a:extLst>
              </a:tr>
            </a:tbl>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4534747"/>
            <a:ext cx="2448272" cy="2258224"/>
          </a:xfrm>
          <a:prstGeom prst="rect">
            <a:avLst/>
          </a:prstGeom>
        </p:spPr>
      </p:pic>
    </p:spTree>
    <p:extLst>
      <p:ext uri="{BB962C8B-B14F-4D97-AF65-F5344CB8AC3E}">
        <p14:creationId xmlns:p14="http://schemas.microsoft.com/office/powerpoint/2010/main" val="523268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28577" y="-87198"/>
            <a:ext cx="4343823" cy="707886"/>
          </a:xfrm>
          <a:prstGeom prst="rect">
            <a:avLst/>
          </a:prstGeom>
        </p:spPr>
        <p:txBody>
          <a:bodyPr wrap="square">
            <a:spAutoFit/>
          </a:bodyPr>
          <a:lstStyle/>
          <a:p>
            <a:pPr>
              <a:lnSpc>
                <a:spcPct val="200000"/>
              </a:lnSpc>
            </a:pPr>
            <a:r>
              <a:rPr lang="fa-IR" altLang="fa-IR" sz="2000" b="1" dirty="0">
                <a:solidFill>
                  <a:srgbClr val="FF0000"/>
                </a:solidFill>
                <a:cs typeface="B Titr" panose="00000700000000000000" pitchFamily="2" charset="-78"/>
              </a:rPr>
              <a:t>1-2- عناوین دوره</a:t>
            </a:r>
            <a:r>
              <a:rPr lang="fa-IR" altLang="fa-IR" sz="300" b="1" dirty="0">
                <a:solidFill>
                  <a:srgbClr val="FF0000"/>
                </a:solidFill>
                <a:cs typeface="B Titr" panose="00000700000000000000" pitchFamily="2" charset="-78"/>
              </a:rPr>
              <a:t> </a:t>
            </a:r>
            <a:r>
              <a:rPr lang="fa-IR" altLang="fa-IR" sz="2000" b="1" dirty="0">
                <a:solidFill>
                  <a:srgbClr val="FF0000"/>
                </a:solidFill>
                <a:cs typeface="B Titr" panose="00000700000000000000" pitchFamily="2" charset="-78"/>
              </a:rPr>
              <a:t>ها به تفکیک مقطع تحصیلی </a:t>
            </a:r>
          </a:p>
        </p:txBody>
      </p:sp>
      <p:sp>
        <p:nvSpPr>
          <p:cNvPr id="5" name="Rectangle 4"/>
          <p:cNvSpPr/>
          <p:nvPr/>
        </p:nvSpPr>
        <p:spPr>
          <a:xfrm>
            <a:off x="2407493" y="266745"/>
            <a:ext cx="5742384" cy="523220"/>
          </a:xfrm>
          <a:prstGeom prst="rect">
            <a:avLst/>
          </a:prstGeom>
        </p:spPr>
        <p:txBody>
          <a:bodyPr wrap="square">
            <a:spAutoFit/>
          </a:bodyPr>
          <a:lstStyle/>
          <a:p>
            <a:pPr>
              <a:lnSpc>
                <a:spcPct val="200000"/>
              </a:lnSpc>
            </a:pPr>
            <a:r>
              <a:rPr lang="fa-IR" altLang="fa-IR" sz="1600" b="1" dirty="0">
                <a:cs typeface="B Nazanin" panose="00000400000000000000" pitchFamily="2" charset="-78"/>
              </a:rPr>
              <a:t>رشته</a:t>
            </a:r>
            <a:r>
              <a:rPr lang="fa-IR" altLang="fa-IR" sz="300" b="1" dirty="0">
                <a:cs typeface="B Nazanin" panose="00000400000000000000" pitchFamily="2" charset="-78"/>
              </a:rPr>
              <a:t> </a:t>
            </a:r>
            <a:r>
              <a:rPr lang="fa-IR" altLang="fa-IR" sz="1600" b="1" dirty="0">
                <a:cs typeface="B Nazanin" panose="00000400000000000000" pitchFamily="2" charset="-78"/>
              </a:rPr>
              <a:t>های مرتبط با زمینه فعالیت مرکز رشد/نوآوری </a:t>
            </a:r>
            <a:r>
              <a:rPr lang="en-US" altLang="fa-IR" sz="1600" b="1" dirty="0">
                <a:cs typeface="B Nazanin" panose="00000400000000000000" pitchFamily="2" charset="-78"/>
              </a:rPr>
              <a:t>high light</a:t>
            </a:r>
            <a:r>
              <a:rPr lang="fa-IR" altLang="fa-IR" sz="1600" b="1" dirty="0">
                <a:cs typeface="B Nazanin" panose="00000400000000000000" pitchFamily="2" charset="-78"/>
              </a:rPr>
              <a:t> </a:t>
            </a:r>
            <a:r>
              <a:rPr lang="fa-IR" altLang="fa-IR" sz="1600" b="1" dirty="0" smtClean="0">
                <a:cs typeface="B Nazanin" panose="00000400000000000000" pitchFamily="2" charset="-78"/>
              </a:rPr>
              <a:t>هستند</a:t>
            </a:r>
            <a:r>
              <a:rPr lang="en-US" altLang="fa-IR" sz="1600" b="1" dirty="0" smtClean="0">
                <a:cs typeface="B Nazanin" panose="00000400000000000000" pitchFamily="2" charset="-78"/>
              </a:rPr>
              <a:t>.</a:t>
            </a:r>
            <a:endParaRPr lang="fa-IR" altLang="fa-IR" sz="1600" b="1" dirty="0">
              <a:cs typeface="B Nazanin" panose="00000400000000000000"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3075007953"/>
              </p:ext>
            </p:extLst>
          </p:nvPr>
        </p:nvGraphicFramePr>
        <p:xfrm>
          <a:off x="683568" y="789965"/>
          <a:ext cx="7272808" cy="6343888"/>
        </p:xfrm>
        <a:graphic>
          <a:graphicData uri="http://schemas.openxmlformats.org/drawingml/2006/table">
            <a:tbl>
              <a:tblPr rtl="1" firstRow="1" bandRow="1">
                <a:tableStyleId>{7DF18680-E054-41AD-8BC1-D1AEF772440D}</a:tableStyleId>
              </a:tblPr>
              <a:tblGrid>
                <a:gridCol w="994292">
                  <a:extLst>
                    <a:ext uri="{9D8B030D-6E8A-4147-A177-3AD203B41FA5}">
                      <a16:colId xmlns:a16="http://schemas.microsoft.com/office/drawing/2014/main" val="20000"/>
                    </a:ext>
                  </a:extLst>
                </a:gridCol>
                <a:gridCol w="3815006">
                  <a:extLst>
                    <a:ext uri="{9D8B030D-6E8A-4147-A177-3AD203B41FA5}">
                      <a16:colId xmlns:a16="http://schemas.microsoft.com/office/drawing/2014/main" val="20001"/>
                    </a:ext>
                  </a:extLst>
                </a:gridCol>
                <a:gridCol w="2463510">
                  <a:extLst>
                    <a:ext uri="{9D8B030D-6E8A-4147-A177-3AD203B41FA5}">
                      <a16:colId xmlns:a16="http://schemas.microsoft.com/office/drawing/2014/main" val="20002"/>
                    </a:ext>
                  </a:extLst>
                </a:gridCol>
              </a:tblGrid>
              <a:tr h="370840">
                <a:tc>
                  <a:txBody>
                    <a:bodyPr/>
                    <a:lstStyle/>
                    <a:p>
                      <a:pPr algn="ctr" rtl="1"/>
                      <a:r>
                        <a:rPr lang="fa-IR" sz="1400" dirty="0" smtClean="0">
                          <a:cs typeface="B Titr" pitchFamily="2" charset="-78"/>
                        </a:rPr>
                        <a:t>ردیف</a:t>
                      </a:r>
                      <a:endParaRPr lang="fa-IR" sz="1400" dirty="0">
                        <a:cs typeface="B Titr" pitchFamily="2" charset="-78"/>
                      </a:endParaRPr>
                    </a:p>
                  </a:txBody>
                  <a:tcPr anchor="ctr"/>
                </a:tc>
                <a:tc>
                  <a:txBody>
                    <a:bodyPr/>
                    <a:lstStyle/>
                    <a:p>
                      <a:pPr algn="ctr" rtl="1"/>
                      <a:r>
                        <a:rPr lang="fa-IR" sz="1400" dirty="0" smtClean="0">
                          <a:cs typeface="B Titr" pitchFamily="2" charset="-78"/>
                        </a:rPr>
                        <a:t>دوره</a:t>
                      </a:r>
                      <a:endParaRPr lang="fa-IR" sz="1400" dirty="0">
                        <a:cs typeface="B Titr" pitchFamily="2" charset="-78"/>
                      </a:endParaRPr>
                    </a:p>
                  </a:txBody>
                  <a:tcPr anchor="ctr"/>
                </a:tc>
                <a:tc>
                  <a:txBody>
                    <a:bodyPr/>
                    <a:lstStyle/>
                    <a:p>
                      <a:pPr algn="ctr" rtl="1"/>
                      <a:r>
                        <a:rPr lang="fa-IR" sz="1400" dirty="0" smtClean="0">
                          <a:cs typeface="B Titr" pitchFamily="2" charset="-78"/>
                        </a:rPr>
                        <a:t>مقطع تحصیلی</a:t>
                      </a:r>
                      <a:endParaRPr lang="fa-IR" sz="1400" dirty="0">
                        <a:cs typeface="B Titr" pitchFamily="2" charset="-78"/>
                      </a:endParaRPr>
                    </a:p>
                  </a:txBody>
                  <a:tcPr anchor="ctr"/>
                </a:tc>
                <a:extLst>
                  <a:ext uri="{0D108BD9-81ED-4DB2-BD59-A6C34878D82A}">
                    <a16:rowId xmlns:a16="http://schemas.microsoft.com/office/drawing/2014/main" val="10000"/>
                  </a:ext>
                </a:extLst>
              </a:tr>
              <a:tr h="370840">
                <a:tc>
                  <a:txBody>
                    <a:bodyPr/>
                    <a:lstStyle/>
                    <a:p>
                      <a:pPr algn="ctr" rtl="1"/>
                      <a:r>
                        <a:rPr lang="fa-IR" sz="1200" dirty="0" smtClean="0">
                          <a:cs typeface="B Nazanin" pitchFamily="2" charset="-78"/>
                        </a:rPr>
                        <a:t>1</a:t>
                      </a:r>
                      <a:endParaRPr lang="fa-IR" sz="1200" dirty="0">
                        <a:cs typeface="B Nazanin" pitchFamily="2" charset="-78"/>
                      </a:endParaRPr>
                    </a:p>
                  </a:txBody>
                  <a:tcPr anchor="ctr">
                    <a:solidFill>
                      <a:srgbClr val="FFFF00"/>
                    </a:solidFill>
                  </a:tcPr>
                </a:tc>
                <a:tc>
                  <a:txBody>
                    <a:bodyPr/>
                    <a:lstStyle/>
                    <a:p>
                      <a:pPr algn="ctr" rtl="1"/>
                      <a:r>
                        <a:rPr lang="fa-IR" sz="1200" dirty="0" smtClean="0">
                          <a:cs typeface="B Nazanin" pitchFamily="2" charset="-78"/>
                        </a:rPr>
                        <a:t>مدیریت کسب و</a:t>
                      </a:r>
                      <a:r>
                        <a:rPr lang="fa-IR" sz="1200" baseline="0" dirty="0" smtClean="0">
                          <a:cs typeface="B Nazanin" pitchFamily="2" charset="-78"/>
                        </a:rPr>
                        <a:t> کار ورزشی</a:t>
                      </a:r>
                      <a:endParaRPr lang="fa-IR" sz="1200" dirty="0">
                        <a:cs typeface="B Nazanin" pitchFamily="2" charset="-78"/>
                      </a:endParaRPr>
                    </a:p>
                  </a:txBody>
                  <a:tcPr anchor="ctr">
                    <a:solidFill>
                      <a:srgbClr val="FFFF00"/>
                    </a:solidFill>
                  </a:tcPr>
                </a:tc>
                <a:tc>
                  <a:txBody>
                    <a:bodyPr/>
                    <a:lstStyle/>
                    <a:p>
                      <a:pPr algn="ctr" rtl="1"/>
                      <a:r>
                        <a:rPr lang="fa-IR" sz="1200" dirty="0" smtClean="0">
                          <a:cs typeface="B Nazanin" pitchFamily="2" charset="-78"/>
                        </a:rPr>
                        <a:t>کاردانی</a:t>
                      </a:r>
                      <a:endParaRPr lang="fa-IR" sz="1200" dirty="0">
                        <a:cs typeface="B Nazanin" pitchFamily="2" charset="-78"/>
                      </a:endParaRPr>
                    </a:p>
                  </a:txBody>
                  <a:tcPr anchor="ctr">
                    <a:solidFill>
                      <a:srgbClr val="FFFF00"/>
                    </a:solidFill>
                  </a:tcPr>
                </a:tc>
                <a:extLst>
                  <a:ext uri="{0D108BD9-81ED-4DB2-BD59-A6C34878D82A}">
                    <a16:rowId xmlns:a16="http://schemas.microsoft.com/office/drawing/2014/main" val="10001"/>
                  </a:ext>
                </a:extLst>
              </a:tr>
              <a:tr h="410448">
                <a:tc>
                  <a:txBody>
                    <a:bodyPr/>
                    <a:lstStyle/>
                    <a:p>
                      <a:pPr algn="ctr" rtl="1"/>
                      <a:r>
                        <a:rPr lang="fa-IR" sz="1200" dirty="0" smtClean="0">
                          <a:cs typeface="B Nazanin" pitchFamily="2" charset="-78"/>
                        </a:rPr>
                        <a:t>2</a:t>
                      </a:r>
                      <a:endParaRPr lang="fa-IR" sz="1200" dirty="0">
                        <a:cs typeface="B Nazanin" pitchFamily="2" charset="-78"/>
                      </a:endParaRPr>
                    </a:p>
                  </a:txBody>
                  <a:tcPr anchor="ctr">
                    <a:solidFill>
                      <a:schemeClr val="bg1">
                        <a:lumMod val="85000"/>
                      </a:schemeClr>
                    </a:solidFill>
                  </a:tcPr>
                </a:tc>
                <a:tc>
                  <a:txBody>
                    <a:bodyPr/>
                    <a:lstStyle/>
                    <a:p>
                      <a:pPr algn="ctr" rtl="1"/>
                      <a:r>
                        <a:rPr lang="fa-IR" sz="1200" dirty="0" smtClean="0">
                          <a:cs typeface="B Nazanin" pitchFamily="2" charset="-78"/>
                        </a:rPr>
                        <a:t>مدیریت</a:t>
                      </a:r>
                      <a:r>
                        <a:rPr lang="fa-IR" sz="1200" baseline="0" dirty="0" smtClean="0">
                          <a:cs typeface="B Nazanin" pitchFamily="2" charset="-78"/>
                        </a:rPr>
                        <a:t> اماکن ورزشی</a:t>
                      </a:r>
                      <a:endParaRPr lang="fa-IR" sz="1200" dirty="0">
                        <a:cs typeface="B Nazanin" pitchFamily="2" charset="-78"/>
                      </a:endParaRPr>
                    </a:p>
                  </a:txBody>
                  <a:tcPr anchor="ctr">
                    <a:solidFill>
                      <a:schemeClr val="bg1">
                        <a:lumMod val="85000"/>
                      </a:schemeClr>
                    </a:solidFill>
                  </a:tcPr>
                </a:tc>
                <a:tc>
                  <a:txBody>
                    <a:bodyPr/>
                    <a:lstStyle/>
                    <a:p>
                      <a:pPr algn="ctr" rtl="1"/>
                      <a:r>
                        <a:rPr lang="fa-IR" sz="1200" dirty="0" smtClean="0">
                          <a:cs typeface="B Nazanin" pitchFamily="2" charset="-78"/>
                        </a:rPr>
                        <a:t>کارشناسی</a:t>
                      </a:r>
                      <a:endParaRPr lang="fa-IR" sz="1200" dirty="0">
                        <a:cs typeface="B Nazanin" pitchFamily="2" charset="-78"/>
                      </a:endParaRPr>
                    </a:p>
                  </a:txBody>
                  <a:tcPr anchor="ctr">
                    <a:solidFill>
                      <a:schemeClr val="bg1">
                        <a:lumMod val="85000"/>
                      </a:schemeClr>
                    </a:solidFill>
                  </a:tcPr>
                </a:tc>
                <a:extLst>
                  <a:ext uri="{0D108BD9-81ED-4DB2-BD59-A6C34878D82A}">
                    <a16:rowId xmlns:a16="http://schemas.microsoft.com/office/drawing/2014/main" val="10002"/>
                  </a:ext>
                </a:extLst>
              </a:tr>
              <a:tr h="370840">
                <a:tc>
                  <a:txBody>
                    <a:bodyPr/>
                    <a:lstStyle/>
                    <a:p>
                      <a:pPr algn="ctr" rtl="1"/>
                      <a:r>
                        <a:rPr lang="fa-IR" sz="1200" dirty="0" smtClean="0">
                          <a:cs typeface="B Nazanin" pitchFamily="2" charset="-78"/>
                        </a:rPr>
                        <a:t>3</a:t>
                      </a:r>
                      <a:endParaRPr lang="fa-IR" sz="1200" dirty="0">
                        <a:cs typeface="B Nazanin" pitchFamily="2" charset="-78"/>
                      </a:endParaRPr>
                    </a:p>
                  </a:txBody>
                  <a:tcPr anchor="ctr">
                    <a:solidFill>
                      <a:srgbClr val="FFFF00"/>
                    </a:solidFill>
                  </a:tcPr>
                </a:tc>
                <a:tc>
                  <a:txBody>
                    <a:bodyPr/>
                    <a:lstStyle/>
                    <a:p>
                      <a:pPr algn="ctr" rtl="1"/>
                      <a:r>
                        <a:rPr lang="fa-IR" sz="1200" dirty="0" smtClean="0">
                          <a:cs typeface="B Nazanin" pitchFamily="2" charset="-78"/>
                        </a:rPr>
                        <a:t>مددکاری اجتماعی-اورژانس</a:t>
                      </a:r>
                      <a:r>
                        <a:rPr lang="fa-IR" sz="1200" baseline="0" dirty="0" smtClean="0">
                          <a:cs typeface="B Nazanin" pitchFamily="2" charset="-78"/>
                        </a:rPr>
                        <a:t> اجتماعی</a:t>
                      </a:r>
                      <a:endParaRPr lang="fa-IR" sz="1200" dirty="0">
                        <a:cs typeface="B Nazanin" pitchFamily="2" charset="-78"/>
                      </a:endParaRPr>
                    </a:p>
                  </a:txBody>
                  <a:tcPr anchor="ctr">
                    <a:solidFill>
                      <a:srgbClr val="FFFF00"/>
                    </a:solidFill>
                  </a:tcPr>
                </a:tc>
                <a:tc>
                  <a:txBody>
                    <a:bodyPr/>
                    <a:lstStyle/>
                    <a:p>
                      <a:pPr algn="ctr" rtl="1"/>
                      <a:r>
                        <a:rPr lang="fa-IR" sz="1200" dirty="0" smtClean="0">
                          <a:cs typeface="B Nazanin" pitchFamily="2" charset="-78"/>
                        </a:rPr>
                        <a:t>کاردانی</a:t>
                      </a:r>
                      <a:endParaRPr lang="fa-IR" sz="1200" dirty="0">
                        <a:cs typeface="B Nazanin" pitchFamily="2" charset="-78"/>
                      </a:endParaRPr>
                    </a:p>
                  </a:txBody>
                  <a:tcPr anchor="ctr">
                    <a:solidFill>
                      <a:srgbClr val="FFFF00"/>
                    </a:solidFill>
                  </a:tcPr>
                </a:tc>
                <a:extLst>
                  <a:ext uri="{0D108BD9-81ED-4DB2-BD59-A6C34878D82A}">
                    <a16:rowId xmlns:a16="http://schemas.microsoft.com/office/drawing/2014/main" val="10003"/>
                  </a:ext>
                </a:extLst>
              </a:tr>
              <a:tr h="370840">
                <a:tc>
                  <a:txBody>
                    <a:bodyPr/>
                    <a:lstStyle/>
                    <a:p>
                      <a:pPr algn="ctr" rtl="1"/>
                      <a:r>
                        <a:rPr lang="fa-IR" sz="1200" dirty="0" smtClean="0">
                          <a:cs typeface="B Nazanin" pitchFamily="2" charset="-78"/>
                        </a:rPr>
                        <a:t>4</a:t>
                      </a:r>
                      <a:endParaRPr lang="fa-IR" sz="1200" dirty="0">
                        <a:cs typeface="B Nazanin" pitchFamily="2" charset="-78"/>
                      </a:endParaRPr>
                    </a:p>
                  </a:txBody>
                  <a:tcPr anchor="ctr">
                    <a:solidFill>
                      <a:schemeClr val="bg1">
                        <a:lumMod val="85000"/>
                      </a:schemeClr>
                    </a:solidFill>
                  </a:tcPr>
                </a:tc>
                <a:tc>
                  <a:txBody>
                    <a:bodyPr/>
                    <a:lstStyle/>
                    <a:p>
                      <a:pPr algn="ctr" rtl="1"/>
                      <a:r>
                        <a:rPr lang="fa-IR" sz="1200" dirty="0" smtClean="0">
                          <a:cs typeface="B Nazanin" pitchFamily="2" charset="-78"/>
                        </a:rPr>
                        <a:t>روانشناسی ورزشی</a:t>
                      </a:r>
                      <a:endParaRPr lang="fa-IR" sz="1200" dirty="0">
                        <a:cs typeface="B Nazanin" pitchFamily="2" charset="-78"/>
                      </a:endParaRPr>
                    </a:p>
                  </a:txBody>
                  <a:tcPr anchor="ctr">
                    <a:solidFill>
                      <a:schemeClr val="bg1">
                        <a:lumMod val="85000"/>
                      </a:schemeClr>
                    </a:solidFill>
                  </a:tcPr>
                </a:tc>
                <a:tc>
                  <a:txBody>
                    <a:bodyPr/>
                    <a:lstStyle/>
                    <a:p>
                      <a:pPr algn="ctr" rtl="1"/>
                      <a:r>
                        <a:rPr lang="fa-IR" sz="1200" dirty="0" smtClean="0">
                          <a:cs typeface="B Nazanin" pitchFamily="2" charset="-78"/>
                        </a:rPr>
                        <a:t>کارشناسی</a:t>
                      </a:r>
                      <a:endParaRPr lang="fa-IR" sz="1200" dirty="0">
                        <a:cs typeface="B Nazanin" pitchFamily="2" charset="-78"/>
                      </a:endParaRPr>
                    </a:p>
                  </a:txBody>
                  <a:tcPr anchor="ctr">
                    <a:solidFill>
                      <a:schemeClr val="bg1">
                        <a:lumMod val="85000"/>
                      </a:schemeClr>
                    </a:solidFill>
                  </a:tcPr>
                </a:tc>
                <a:extLst>
                  <a:ext uri="{0D108BD9-81ED-4DB2-BD59-A6C34878D82A}">
                    <a16:rowId xmlns:a16="http://schemas.microsoft.com/office/drawing/2014/main" val="10004"/>
                  </a:ext>
                </a:extLst>
              </a:tr>
              <a:tr h="370840">
                <a:tc>
                  <a:txBody>
                    <a:bodyPr/>
                    <a:lstStyle/>
                    <a:p>
                      <a:pPr algn="ctr" rtl="1"/>
                      <a:r>
                        <a:rPr lang="fa-IR" sz="1200" dirty="0" smtClean="0">
                          <a:cs typeface="B Nazanin" pitchFamily="2" charset="-78"/>
                        </a:rPr>
                        <a:t>5</a:t>
                      </a:r>
                      <a:endParaRPr lang="fa-IR" sz="1200" dirty="0">
                        <a:cs typeface="B Nazanin" pitchFamily="2" charset="-78"/>
                      </a:endParaRPr>
                    </a:p>
                  </a:txBody>
                  <a:tcPr anchor="ctr">
                    <a:solidFill>
                      <a:schemeClr val="bg1">
                        <a:lumMod val="85000"/>
                      </a:schemeClr>
                    </a:solidFill>
                  </a:tcPr>
                </a:tc>
                <a:tc>
                  <a:txBody>
                    <a:bodyPr/>
                    <a:lstStyle/>
                    <a:p>
                      <a:pPr algn="ctr" rtl="1"/>
                      <a:r>
                        <a:rPr lang="fa-IR" sz="1200" dirty="0" smtClean="0">
                          <a:cs typeface="B Nazanin" pitchFamily="2" charset="-78"/>
                        </a:rPr>
                        <a:t>امور بیمه</a:t>
                      </a:r>
                      <a:endParaRPr lang="fa-IR" sz="1200" dirty="0">
                        <a:cs typeface="B Nazanin" pitchFamily="2" charset="-78"/>
                      </a:endParaRPr>
                    </a:p>
                  </a:txBody>
                  <a:tcPr anchor="ctr">
                    <a:solidFill>
                      <a:schemeClr val="bg1">
                        <a:lumMod val="85000"/>
                      </a:schemeClr>
                    </a:solidFill>
                  </a:tcPr>
                </a:tc>
                <a:tc>
                  <a:txBody>
                    <a:bodyPr/>
                    <a:lstStyle/>
                    <a:p>
                      <a:pPr algn="ctr" rtl="1"/>
                      <a:r>
                        <a:rPr lang="fa-IR" sz="1200" dirty="0" smtClean="0">
                          <a:cs typeface="B Nazanin" pitchFamily="2" charset="-78"/>
                        </a:rPr>
                        <a:t>کاردانی</a:t>
                      </a:r>
                      <a:endParaRPr lang="fa-IR" sz="1200" dirty="0">
                        <a:cs typeface="B Nazanin" pitchFamily="2" charset="-78"/>
                      </a:endParaRPr>
                    </a:p>
                  </a:txBody>
                  <a:tcPr anchor="ctr">
                    <a:solidFill>
                      <a:schemeClr val="bg1">
                        <a:lumMod val="85000"/>
                      </a:schemeClr>
                    </a:solidFill>
                  </a:tcPr>
                </a:tc>
                <a:extLst>
                  <a:ext uri="{0D108BD9-81ED-4DB2-BD59-A6C34878D82A}">
                    <a16:rowId xmlns:a16="http://schemas.microsoft.com/office/drawing/2014/main" val="10005"/>
                  </a:ext>
                </a:extLst>
              </a:tr>
              <a:tr h="370840">
                <a:tc>
                  <a:txBody>
                    <a:bodyPr/>
                    <a:lstStyle/>
                    <a:p>
                      <a:pPr algn="ctr" rtl="1"/>
                      <a:r>
                        <a:rPr lang="fa-IR" sz="1200" dirty="0" smtClean="0">
                          <a:cs typeface="B Nazanin" pitchFamily="2" charset="-78"/>
                        </a:rPr>
                        <a:t>6</a:t>
                      </a:r>
                      <a:endParaRPr lang="fa-IR" sz="1200" dirty="0">
                        <a:cs typeface="B Nazanin" pitchFamily="2" charset="-78"/>
                      </a:endParaRPr>
                    </a:p>
                  </a:txBody>
                  <a:tcPr anchor="ctr">
                    <a:solidFill>
                      <a:schemeClr val="bg1">
                        <a:lumMod val="85000"/>
                      </a:schemeClr>
                    </a:solidFill>
                  </a:tcPr>
                </a:tc>
                <a:tc>
                  <a:txBody>
                    <a:bodyPr/>
                    <a:lstStyle/>
                    <a:p>
                      <a:pPr algn="ctr" rtl="1"/>
                      <a:r>
                        <a:rPr lang="fa-IR" sz="1200" dirty="0" smtClean="0">
                          <a:cs typeface="B Nazanin" pitchFamily="2" charset="-78"/>
                        </a:rPr>
                        <a:t>مدیریت امور اداری</a:t>
                      </a:r>
                      <a:endParaRPr lang="fa-IR" sz="1200" dirty="0">
                        <a:cs typeface="B Nazanin" pitchFamily="2" charset="-78"/>
                      </a:endParaRPr>
                    </a:p>
                  </a:txBody>
                  <a:tcPr anchor="ctr">
                    <a:solidFill>
                      <a:schemeClr val="bg1">
                        <a:lumMod val="85000"/>
                      </a:schemeClr>
                    </a:solidFill>
                  </a:tcPr>
                </a:tc>
                <a:tc>
                  <a:txBody>
                    <a:bodyPr/>
                    <a:lstStyle/>
                    <a:p>
                      <a:pPr algn="ctr" rtl="1"/>
                      <a:r>
                        <a:rPr lang="fa-IR" sz="1200" dirty="0" smtClean="0">
                          <a:cs typeface="B Nazanin" pitchFamily="2" charset="-78"/>
                        </a:rPr>
                        <a:t>کاردانی</a:t>
                      </a:r>
                      <a:endParaRPr lang="fa-IR" sz="1200" dirty="0">
                        <a:cs typeface="B Nazanin" pitchFamily="2" charset="-78"/>
                      </a:endParaRPr>
                    </a:p>
                  </a:txBody>
                  <a:tcPr anchor="ctr">
                    <a:solidFill>
                      <a:schemeClr val="bg1">
                        <a:lumMod val="85000"/>
                      </a:schemeClr>
                    </a:solidFill>
                  </a:tcPr>
                </a:tc>
                <a:extLst>
                  <a:ext uri="{0D108BD9-81ED-4DB2-BD59-A6C34878D82A}">
                    <a16:rowId xmlns:a16="http://schemas.microsoft.com/office/drawing/2014/main" val="10006"/>
                  </a:ext>
                </a:extLst>
              </a:tr>
              <a:tr h="370840">
                <a:tc>
                  <a:txBody>
                    <a:bodyPr/>
                    <a:lstStyle/>
                    <a:p>
                      <a:pPr algn="ctr" rtl="1"/>
                      <a:r>
                        <a:rPr lang="fa-IR" sz="1200" dirty="0" smtClean="0">
                          <a:cs typeface="B Nazanin" pitchFamily="2" charset="-78"/>
                        </a:rPr>
                        <a:t>7</a:t>
                      </a:r>
                      <a:endParaRPr lang="fa-IR" sz="1200" dirty="0">
                        <a:cs typeface="B Nazanin" pitchFamily="2" charset="-78"/>
                      </a:endParaRPr>
                    </a:p>
                  </a:txBody>
                  <a:tcPr anchor="ctr">
                    <a:solidFill>
                      <a:schemeClr val="bg1">
                        <a:lumMod val="85000"/>
                      </a:schemeClr>
                    </a:solidFill>
                  </a:tcPr>
                </a:tc>
                <a:tc>
                  <a:txBody>
                    <a:bodyPr/>
                    <a:lstStyle/>
                    <a:p>
                      <a:pPr algn="ctr" rtl="1"/>
                      <a:r>
                        <a:rPr lang="fa-IR" sz="1200" dirty="0" smtClean="0">
                          <a:cs typeface="B Nazanin" pitchFamily="2" charset="-78"/>
                        </a:rPr>
                        <a:t>تغذیه ورزشی</a:t>
                      </a:r>
                      <a:endParaRPr lang="fa-IR" sz="1200" dirty="0">
                        <a:cs typeface="B Nazanin" pitchFamily="2" charset="-78"/>
                      </a:endParaRPr>
                    </a:p>
                  </a:txBody>
                  <a:tcPr anchor="ctr">
                    <a:solidFill>
                      <a:schemeClr val="bg1">
                        <a:lumMod val="85000"/>
                      </a:schemeClr>
                    </a:solidFill>
                  </a:tcPr>
                </a:tc>
                <a:tc>
                  <a:txBody>
                    <a:bodyPr/>
                    <a:lstStyle/>
                    <a:p>
                      <a:pPr algn="ctr" rtl="1"/>
                      <a:r>
                        <a:rPr lang="fa-IR" sz="1200" dirty="0" smtClean="0">
                          <a:cs typeface="B Nazanin" pitchFamily="2" charset="-78"/>
                        </a:rPr>
                        <a:t>کارشناسی</a:t>
                      </a:r>
                      <a:endParaRPr lang="fa-IR" sz="1200" dirty="0">
                        <a:cs typeface="B Nazanin" pitchFamily="2" charset="-78"/>
                      </a:endParaRPr>
                    </a:p>
                  </a:txBody>
                  <a:tcPr anchor="ctr">
                    <a:solidFill>
                      <a:schemeClr val="bg1">
                        <a:lumMod val="85000"/>
                      </a:schemeClr>
                    </a:solidFill>
                  </a:tcPr>
                </a:tc>
                <a:extLst>
                  <a:ext uri="{0D108BD9-81ED-4DB2-BD59-A6C34878D82A}">
                    <a16:rowId xmlns:a16="http://schemas.microsoft.com/office/drawing/2014/main" val="10007"/>
                  </a:ext>
                </a:extLst>
              </a:tr>
              <a:tr h="370840">
                <a:tc>
                  <a:txBody>
                    <a:bodyPr/>
                    <a:lstStyle/>
                    <a:p>
                      <a:pPr algn="ctr" rtl="1"/>
                      <a:r>
                        <a:rPr lang="fa-IR" sz="1200" dirty="0" smtClean="0">
                          <a:cs typeface="B Nazanin" pitchFamily="2" charset="-78"/>
                        </a:rPr>
                        <a:t>8</a:t>
                      </a:r>
                      <a:endParaRPr lang="fa-IR" sz="1200" dirty="0">
                        <a:cs typeface="B Nazanin" pitchFamily="2" charset="-78"/>
                      </a:endParaRPr>
                    </a:p>
                  </a:txBody>
                  <a:tcPr anchor="ctr">
                    <a:solidFill>
                      <a:schemeClr val="bg1">
                        <a:lumMod val="85000"/>
                      </a:schemeClr>
                    </a:solidFill>
                  </a:tcPr>
                </a:tc>
                <a:tc>
                  <a:txBody>
                    <a:bodyPr/>
                    <a:lstStyle/>
                    <a:p>
                      <a:pPr algn="ctr" rtl="1"/>
                      <a:r>
                        <a:rPr lang="fa-IR" sz="1200" dirty="0" smtClean="0">
                          <a:cs typeface="B Nazanin" pitchFamily="2" charset="-78"/>
                        </a:rPr>
                        <a:t>حسابداری مالی</a:t>
                      </a:r>
                      <a:endParaRPr lang="fa-IR" sz="1200" dirty="0">
                        <a:cs typeface="B Nazanin" pitchFamily="2" charset="-78"/>
                      </a:endParaRPr>
                    </a:p>
                  </a:txBody>
                  <a:tcPr anchor="ctr">
                    <a:solidFill>
                      <a:schemeClr val="bg1">
                        <a:lumMod val="85000"/>
                      </a:schemeClr>
                    </a:solidFill>
                  </a:tcPr>
                </a:tc>
                <a:tc>
                  <a:txBody>
                    <a:bodyPr/>
                    <a:lstStyle/>
                    <a:p>
                      <a:pPr algn="ctr" rtl="1"/>
                      <a:r>
                        <a:rPr lang="fa-IR" sz="1200" dirty="0" smtClean="0">
                          <a:cs typeface="B Nazanin" pitchFamily="2" charset="-78"/>
                        </a:rPr>
                        <a:t>کاردانی و کارشناسی</a:t>
                      </a:r>
                      <a:endParaRPr lang="fa-IR" sz="1200" dirty="0">
                        <a:cs typeface="B Nazanin" pitchFamily="2" charset="-78"/>
                      </a:endParaRPr>
                    </a:p>
                  </a:txBody>
                  <a:tcPr anchor="ctr">
                    <a:solidFill>
                      <a:schemeClr val="bg1">
                        <a:lumMod val="85000"/>
                      </a:schemeClr>
                    </a:solidFill>
                  </a:tcPr>
                </a:tc>
                <a:extLst>
                  <a:ext uri="{0D108BD9-81ED-4DB2-BD59-A6C34878D82A}">
                    <a16:rowId xmlns:a16="http://schemas.microsoft.com/office/drawing/2014/main" val="10008"/>
                  </a:ext>
                </a:extLst>
              </a:tr>
              <a:tr h="370840">
                <a:tc>
                  <a:txBody>
                    <a:bodyPr/>
                    <a:lstStyle/>
                    <a:p>
                      <a:pPr algn="ctr" rtl="1"/>
                      <a:r>
                        <a:rPr lang="fa-IR" sz="1200" dirty="0" smtClean="0">
                          <a:cs typeface="B Nazanin" pitchFamily="2" charset="-78"/>
                        </a:rPr>
                        <a:t>9</a:t>
                      </a:r>
                      <a:endParaRPr lang="fa-IR" sz="1200" dirty="0">
                        <a:cs typeface="B Nazanin" pitchFamily="2" charset="-78"/>
                      </a:endParaRPr>
                    </a:p>
                  </a:txBody>
                  <a:tcPr anchor="ctr">
                    <a:solidFill>
                      <a:schemeClr val="bg1">
                        <a:lumMod val="85000"/>
                      </a:schemeClr>
                    </a:solidFill>
                  </a:tcPr>
                </a:tc>
                <a:tc>
                  <a:txBody>
                    <a:bodyPr/>
                    <a:lstStyle/>
                    <a:p>
                      <a:pPr algn="ctr"/>
                      <a:r>
                        <a:rPr lang="fa-IR" sz="1200" dirty="0" smtClean="0">
                          <a:cs typeface="B Nazanin" panose="00000400000000000000" pitchFamily="2" charset="-78"/>
                        </a:rPr>
                        <a:t>حقوق ورزشی</a:t>
                      </a:r>
                      <a:endParaRPr lang="fa-IR" sz="1200" dirty="0">
                        <a:cs typeface="B Nazanin" panose="00000400000000000000" pitchFamily="2" charset="-78"/>
                      </a:endParaRPr>
                    </a:p>
                  </a:txBody>
                  <a:tcPr anchor="ctr">
                    <a:solidFill>
                      <a:schemeClr val="bg1">
                        <a:lumMod val="85000"/>
                      </a:schemeClr>
                    </a:solidFill>
                  </a:tcPr>
                </a:tc>
                <a:tc>
                  <a:txBody>
                    <a:bodyPr/>
                    <a:lstStyle/>
                    <a:p>
                      <a:pPr algn="ctr"/>
                      <a:r>
                        <a:rPr lang="fa-IR" sz="1200" dirty="0" smtClean="0">
                          <a:cs typeface="B Nazanin" panose="00000400000000000000" pitchFamily="2" charset="-78"/>
                        </a:rPr>
                        <a:t>کارشناسی</a:t>
                      </a:r>
                      <a:endParaRPr lang="fa-IR" sz="1200" dirty="0">
                        <a:cs typeface="B Nazanin" panose="00000400000000000000" pitchFamily="2" charset="-78"/>
                      </a:endParaRPr>
                    </a:p>
                  </a:txBody>
                  <a:tcPr anchor="ctr">
                    <a:solidFill>
                      <a:schemeClr val="bg1">
                        <a:lumMod val="85000"/>
                      </a:schemeClr>
                    </a:solidFill>
                  </a:tcPr>
                </a:tc>
                <a:extLst>
                  <a:ext uri="{0D108BD9-81ED-4DB2-BD59-A6C34878D82A}">
                    <a16:rowId xmlns:a16="http://schemas.microsoft.com/office/drawing/2014/main" val="10009"/>
                  </a:ext>
                </a:extLst>
              </a:tr>
              <a:tr h="370840">
                <a:tc>
                  <a:txBody>
                    <a:bodyPr/>
                    <a:lstStyle/>
                    <a:p>
                      <a:pPr algn="ctr" rtl="1"/>
                      <a:r>
                        <a:rPr lang="fa-IR" sz="1200" dirty="0" smtClean="0">
                          <a:cs typeface="B Nazanin" pitchFamily="2" charset="-78"/>
                        </a:rPr>
                        <a:t>10</a:t>
                      </a:r>
                      <a:endParaRPr lang="fa-IR" sz="1200" dirty="0">
                        <a:cs typeface="B Nazanin" pitchFamily="2" charset="-78"/>
                      </a:endParaRPr>
                    </a:p>
                  </a:txBody>
                  <a:tcPr anchor="ctr">
                    <a:solidFill>
                      <a:srgbClr val="FFFF00"/>
                    </a:solidFill>
                  </a:tcPr>
                </a:tc>
                <a:tc>
                  <a:txBody>
                    <a:bodyPr/>
                    <a:lstStyle/>
                    <a:p>
                      <a:pPr algn="ctr" rtl="1"/>
                      <a:r>
                        <a:rPr lang="fa-IR" sz="1200" dirty="0" smtClean="0">
                          <a:cs typeface="B Nazanin" pitchFamily="2" charset="-78"/>
                        </a:rPr>
                        <a:t>مددکاری اجتماعی-خانواده</a:t>
                      </a:r>
                      <a:endParaRPr lang="fa-IR" sz="1200" dirty="0">
                        <a:cs typeface="B Nazanin" pitchFamily="2" charset="-78"/>
                      </a:endParaRPr>
                    </a:p>
                  </a:txBody>
                  <a:tcPr anchor="ctr">
                    <a:solidFill>
                      <a:srgbClr val="FFFF00"/>
                    </a:solidFill>
                  </a:tcPr>
                </a:tc>
                <a:tc>
                  <a:txBody>
                    <a:bodyPr/>
                    <a:lstStyle/>
                    <a:p>
                      <a:pPr algn="ctr" rtl="1"/>
                      <a:r>
                        <a:rPr lang="fa-IR" sz="1200" dirty="0" smtClean="0">
                          <a:cs typeface="B Nazanin" pitchFamily="2" charset="-78"/>
                        </a:rPr>
                        <a:t>کاردانی و کارشناسی</a:t>
                      </a:r>
                      <a:endParaRPr lang="fa-IR" sz="1200" dirty="0">
                        <a:cs typeface="B Nazanin" pitchFamily="2" charset="-78"/>
                      </a:endParaRPr>
                    </a:p>
                  </a:txBody>
                  <a:tcPr anchor="ctr">
                    <a:solidFill>
                      <a:srgbClr val="FFFF00"/>
                    </a:solidFill>
                  </a:tcPr>
                </a:tc>
                <a:extLst>
                  <a:ext uri="{0D108BD9-81ED-4DB2-BD59-A6C34878D82A}">
                    <a16:rowId xmlns:a16="http://schemas.microsoft.com/office/drawing/2014/main" val="10010"/>
                  </a:ext>
                </a:extLst>
              </a:tr>
              <a:tr h="370840">
                <a:tc>
                  <a:txBody>
                    <a:bodyPr/>
                    <a:lstStyle/>
                    <a:p>
                      <a:pPr algn="ctr" rtl="1"/>
                      <a:r>
                        <a:rPr lang="fa-IR" sz="1200" dirty="0" smtClean="0">
                          <a:cs typeface="B Nazanin" pitchFamily="2" charset="-78"/>
                        </a:rPr>
                        <a:t>11</a:t>
                      </a:r>
                      <a:endParaRPr lang="fa-IR" sz="1200" dirty="0">
                        <a:cs typeface="B Nazanin" pitchFamily="2" charset="-78"/>
                      </a:endParaRPr>
                    </a:p>
                  </a:txBody>
                  <a:tcPr anchor="ctr">
                    <a:solidFill>
                      <a:srgbClr val="FFFF00"/>
                    </a:solidFill>
                  </a:tcPr>
                </a:tc>
                <a:tc>
                  <a:txBody>
                    <a:bodyPr/>
                    <a:lstStyle/>
                    <a:p>
                      <a:pPr algn="ctr" rtl="1"/>
                      <a:r>
                        <a:rPr lang="fa-IR" sz="1200" dirty="0" smtClean="0">
                          <a:cs typeface="B Nazanin" pitchFamily="2" charset="-78"/>
                        </a:rPr>
                        <a:t>مدیریت امور فرهنگی-برنامه ریزی فرهنگی</a:t>
                      </a:r>
                      <a:endParaRPr lang="fa-IR" sz="1200" dirty="0">
                        <a:cs typeface="B Nazanin" pitchFamily="2" charset="-78"/>
                      </a:endParaRPr>
                    </a:p>
                  </a:txBody>
                  <a:tcPr anchor="ctr">
                    <a:solidFill>
                      <a:srgbClr val="FFFF00"/>
                    </a:solidFill>
                  </a:tcPr>
                </a:tc>
                <a:tc>
                  <a:txBody>
                    <a:bodyPr/>
                    <a:lstStyle/>
                    <a:p>
                      <a:pPr algn="ctr" rtl="1"/>
                      <a:r>
                        <a:rPr lang="fa-IR" sz="1200" dirty="0" smtClean="0">
                          <a:cs typeface="B Nazanin" pitchFamily="2" charset="-78"/>
                        </a:rPr>
                        <a:t>کارشناسی</a:t>
                      </a:r>
                      <a:endParaRPr lang="fa-IR" sz="1200" dirty="0">
                        <a:cs typeface="B Nazanin" pitchFamily="2" charset="-78"/>
                      </a:endParaRPr>
                    </a:p>
                  </a:txBody>
                  <a:tcPr anchor="ctr">
                    <a:solidFill>
                      <a:srgbClr val="FFFF00"/>
                    </a:solidFill>
                  </a:tcPr>
                </a:tc>
                <a:extLst>
                  <a:ext uri="{0D108BD9-81ED-4DB2-BD59-A6C34878D82A}">
                    <a16:rowId xmlns:a16="http://schemas.microsoft.com/office/drawing/2014/main" val="10011"/>
                  </a:ext>
                </a:extLst>
              </a:tr>
              <a:tr h="370840">
                <a:tc>
                  <a:txBody>
                    <a:bodyPr/>
                    <a:lstStyle/>
                    <a:p>
                      <a:pPr algn="ctr" rtl="1"/>
                      <a:r>
                        <a:rPr lang="fa-IR" sz="1200" dirty="0" smtClean="0">
                          <a:cs typeface="B Nazanin" pitchFamily="2" charset="-78"/>
                        </a:rPr>
                        <a:t>12</a:t>
                      </a:r>
                      <a:endParaRPr lang="fa-IR" sz="1200" dirty="0">
                        <a:cs typeface="B Nazanin" pitchFamily="2" charset="-78"/>
                      </a:endParaRPr>
                    </a:p>
                  </a:txBody>
                  <a:tcPr anchor="ctr">
                    <a:solidFill>
                      <a:schemeClr val="bg1">
                        <a:lumMod val="8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200" dirty="0" smtClean="0">
                          <a:cs typeface="B Nazanin" pitchFamily="2" charset="-78"/>
                        </a:rPr>
                        <a:t>آسیب شناسی اجتماعی- پیشگیری از اعتیاد</a:t>
                      </a:r>
                    </a:p>
                  </a:txBody>
                  <a:tcPr anchor="ctr">
                    <a:solidFill>
                      <a:schemeClr val="bg1">
                        <a:lumMod val="85000"/>
                      </a:schemeClr>
                    </a:solidFill>
                  </a:tcPr>
                </a:tc>
                <a:tc>
                  <a:txBody>
                    <a:bodyPr/>
                    <a:lstStyle/>
                    <a:p>
                      <a:pPr algn="ctr" rtl="1"/>
                      <a:r>
                        <a:rPr lang="fa-IR" sz="1200" dirty="0" smtClean="0">
                          <a:cs typeface="B Nazanin" pitchFamily="2" charset="-78"/>
                        </a:rPr>
                        <a:t>کارشناسی</a:t>
                      </a:r>
                      <a:endParaRPr lang="fa-IR" sz="1200" dirty="0">
                        <a:cs typeface="B Nazanin" pitchFamily="2" charset="-78"/>
                      </a:endParaRPr>
                    </a:p>
                  </a:txBody>
                  <a:tcPr anchor="ctr">
                    <a:solidFill>
                      <a:schemeClr val="bg1">
                        <a:lumMod val="85000"/>
                      </a:schemeClr>
                    </a:solidFill>
                  </a:tcPr>
                </a:tc>
                <a:extLst>
                  <a:ext uri="{0D108BD9-81ED-4DB2-BD59-A6C34878D82A}">
                    <a16:rowId xmlns:a16="http://schemas.microsoft.com/office/drawing/2014/main" val="10012"/>
                  </a:ext>
                </a:extLst>
              </a:tr>
              <a:tr h="370840">
                <a:tc>
                  <a:txBody>
                    <a:bodyPr/>
                    <a:lstStyle/>
                    <a:p>
                      <a:pPr algn="ctr" rtl="1"/>
                      <a:r>
                        <a:rPr lang="fa-IR" sz="1200" dirty="0" smtClean="0">
                          <a:cs typeface="B Nazanin" pitchFamily="2" charset="-78"/>
                        </a:rPr>
                        <a:t>13</a:t>
                      </a:r>
                      <a:endParaRPr lang="fa-IR" sz="1200" dirty="0">
                        <a:cs typeface="B Nazanin" pitchFamily="2" charset="-78"/>
                      </a:endParaRPr>
                    </a:p>
                  </a:txBody>
                  <a:tcPr anchor="ctr">
                    <a:solidFill>
                      <a:schemeClr val="bg1">
                        <a:lumMod val="85000"/>
                      </a:schemeClr>
                    </a:solidFill>
                  </a:tcPr>
                </a:tc>
                <a:tc>
                  <a:txBody>
                    <a:bodyPr/>
                    <a:lstStyle/>
                    <a:p>
                      <a:pPr algn="ctr" rtl="1"/>
                      <a:r>
                        <a:rPr lang="fa-IR" sz="1200" dirty="0" smtClean="0">
                          <a:cs typeface="B Nazanin" pitchFamily="2" charset="-78"/>
                        </a:rPr>
                        <a:t>تربیت بدنی – آمادگی جسمانی</a:t>
                      </a:r>
                      <a:endParaRPr lang="fa-IR" sz="1200" dirty="0">
                        <a:cs typeface="B Nazanin" pitchFamily="2" charset="-78"/>
                      </a:endParaRPr>
                    </a:p>
                  </a:txBody>
                  <a:tcPr anchor="ctr">
                    <a:solidFill>
                      <a:schemeClr val="bg1">
                        <a:lumMod val="85000"/>
                      </a:schemeClr>
                    </a:solidFill>
                  </a:tcPr>
                </a:tc>
                <a:tc>
                  <a:txBody>
                    <a:bodyPr/>
                    <a:lstStyle/>
                    <a:p>
                      <a:pPr algn="ctr" rtl="1"/>
                      <a:r>
                        <a:rPr lang="fa-IR" sz="1200" dirty="0" smtClean="0">
                          <a:cs typeface="B Nazanin" pitchFamily="2" charset="-78"/>
                        </a:rPr>
                        <a:t>کاردانی و کارشناسی</a:t>
                      </a:r>
                      <a:endParaRPr lang="fa-IR" sz="1200" dirty="0">
                        <a:cs typeface="B Nazanin" pitchFamily="2" charset="-78"/>
                      </a:endParaRPr>
                    </a:p>
                  </a:txBody>
                  <a:tcPr anchor="ctr">
                    <a:solidFill>
                      <a:schemeClr val="bg1">
                        <a:lumMod val="85000"/>
                      </a:schemeClr>
                    </a:solidFill>
                  </a:tcPr>
                </a:tc>
                <a:extLst>
                  <a:ext uri="{0D108BD9-81ED-4DB2-BD59-A6C34878D82A}">
                    <a16:rowId xmlns:a16="http://schemas.microsoft.com/office/drawing/2014/main" val="10013"/>
                  </a:ext>
                </a:extLst>
              </a:tr>
              <a:tr h="370840">
                <a:tc>
                  <a:txBody>
                    <a:bodyPr/>
                    <a:lstStyle/>
                    <a:p>
                      <a:pPr algn="ctr" rtl="1"/>
                      <a:r>
                        <a:rPr lang="fa-IR" sz="1200" dirty="0" smtClean="0">
                          <a:cs typeface="B Nazanin" pitchFamily="2" charset="-78"/>
                        </a:rPr>
                        <a:t>14</a:t>
                      </a:r>
                      <a:endParaRPr lang="fa-IR" sz="1200" dirty="0">
                        <a:cs typeface="B Nazanin" pitchFamily="2" charset="-78"/>
                      </a:endParaRPr>
                    </a:p>
                  </a:txBody>
                  <a:tcPr anchor="ctr">
                    <a:solidFill>
                      <a:schemeClr val="bg1">
                        <a:lumMod val="85000"/>
                      </a:schemeClr>
                    </a:solidFill>
                  </a:tcPr>
                </a:tc>
                <a:tc>
                  <a:txBody>
                    <a:bodyPr/>
                    <a:lstStyle/>
                    <a:p>
                      <a:pPr algn="ctr" rtl="1"/>
                      <a:r>
                        <a:rPr lang="fa-IR" sz="1200" dirty="0" smtClean="0">
                          <a:cs typeface="B Nazanin" pitchFamily="2" charset="-78"/>
                        </a:rPr>
                        <a:t>تربیت مربی پیش از دبستان</a:t>
                      </a:r>
                      <a:endParaRPr lang="fa-IR" sz="1200" dirty="0">
                        <a:cs typeface="B Nazanin" pitchFamily="2" charset="-78"/>
                      </a:endParaRPr>
                    </a:p>
                  </a:txBody>
                  <a:tcPr anchor="ctr">
                    <a:solidFill>
                      <a:schemeClr val="bg1">
                        <a:lumMod val="85000"/>
                      </a:schemeClr>
                    </a:solidFill>
                  </a:tcPr>
                </a:tc>
                <a:tc>
                  <a:txBody>
                    <a:bodyPr/>
                    <a:lstStyle/>
                    <a:p>
                      <a:pPr algn="ctr" rtl="1"/>
                      <a:r>
                        <a:rPr lang="fa-IR" sz="1200" dirty="0" smtClean="0">
                          <a:cs typeface="B Nazanin" pitchFamily="2" charset="-78"/>
                        </a:rPr>
                        <a:t>کاردانی</a:t>
                      </a:r>
                      <a:endParaRPr lang="fa-IR" sz="1200" dirty="0">
                        <a:cs typeface="B Nazanin" pitchFamily="2" charset="-78"/>
                      </a:endParaRPr>
                    </a:p>
                  </a:txBody>
                  <a:tcPr anchor="ctr">
                    <a:solidFill>
                      <a:schemeClr val="bg1">
                        <a:lumMod val="85000"/>
                      </a:schemeClr>
                    </a:solidFill>
                  </a:tcPr>
                </a:tc>
                <a:extLst>
                  <a:ext uri="{0D108BD9-81ED-4DB2-BD59-A6C34878D82A}">
                    <a16:rowId xmlns:a16="http://schemas.microsoft.com/office/drawing/2014/main" val="10014"/>
                  </a:ext>
                </a:extLst>
              </a:tr>
              <a:tr h="370840">
                <a:tc>
                  <a:txBody>
                    <a:bodyPr/>
                    <a:lstStyle/>
                    <a:p>
                      <a:pPr algn="ctr" rtl="1"/>
                      <a:r>
                        <a:rPr lang="fa-IR" sz="1200" dirty="0" smtClean="0">
                          <a:cs typeface="B Nazanin" pitchFamily="2" charset="-78"/>
                        </a:rPr>
                        <a:t>15</a:t>
                      </a:r>
                      <a:endParaRPr lang="fa-IR" sz="1200" dirty="0">
                        <a:cs typeface="B Nazanin" pitchFamily="2" charset="-78"/>
                      </a:endParaRPr>
                    </a:p>
                  </a:txBody>
                  <a:tcPr anchor="ctr">
                    <a:solidFill>
                      <a:srgbClr val="FFFF00"/>
                    </a:solidFill>
                  </a:tcPr>
                </a:tc>
                <a:tc>
                  <a:txBody>
                    <a:bodyPr/>
                    <a:lstStyle/>
                    <a:p>
                      <a:pPr algn="ctr" rtl="1"/>
                      <a:r>
                        <a:rPr lang="fa-IR" sz="1200" dirty="0" smtClean="0">
                          <a:cs typeface="B Nazanin" pitchFamily="2" charset="-78"/>
                        </a:rPr>
                        <a:t>مدیریت</a:t>
                      </a:r>
                      <a:r>
                        <a:rPr lang="fa-IR" sz="1200" baseline="0" dirty="0" smtClean="0">
                          <a:cs typeface="B Nazanin" pitchFamily="2" charset="-78"/>
                        </a:rPr>
                        <a:t> رفاه اجتماعی</a:t>
                      </a:r>
                      <a:endParaRPr lang="fa-IR" sz="1200" dirty="0">
                        <a:cs typeface="B Nazanin" pitchFamily="2" charset="-78"/>
                      </a:endParaRPr>
                    </a:p>
                  </a:txBody>
                  <a:tcPr anchor="ctr">
                    <a:solidFill>
                      <a:srgbClr val="FFFF00"/>
                    </a:solidFill>
                  </a:tcPr>
                </a:tc>
                <a:tc>
                  <a:txBody>
                    <a:bodyPr/>
                    <a:lstStyle/>
                    <a:p>
                      <a:pPr algn="ctr" rtl="1"/>
                      <a:r>
                        <a:rPr lang="fa-IR" sz="1200" dirty="0" smtClean="0">
                          <a:cs typeface="B Nazanin" pitchFamily="2" charset="-78"/>
                        </a:rPr>
                        <a:t>کارشناسی</a:t>
                      </a:r>
                      <a:endParaRPr lang="fa-IR" sz="1200" dirty="0">
                        <a:cs typeface="B Nazanin" pitchFamily="2" charset="-78"/>
                      </a:endParaRPr>
                    </a:p>
                  </a:txBody>
                  <a:tcPr anchor="ctr">
                    <a:solidFill>
                      <a:srgbClr val="FFFF00"/>
                    </a:solidFill>
                  </a:tcPr>
                </a:tc>
                <a:extLst>
                  <a:ext uri="{0D108BD9-81ED-4DB2-BD59-A6C34878D82A}">
                    <a16:rowId xmlns:a16="http://schemas.microsoft.com/office/drawing/2014/main" val="3258584245"/>
                  </a:ext>
                </a:extLst>
              </a:tr>
              <a:tr h="370840">
                <a:tc>
                  <a:txBody>
                    <a:bodyPr/>
                    <a:lstStyle/>
                    <a:p>
                      <a:pPr algn="ctr" rtl="1"/>
                      <a:r>
                        <a:rPr lang="fa-IR" sz="1200" dirty="0" smtClean="0">
                          <a:cs typeface="B Nazanin" pitchFamily="2" charset="-78"/>
                        </a:rPr>
                        <a:t>16</a:t>
                      </a:r>
                      <a:endParaRPr lang="fa-IR" sz="1200" dirty="0">
                        <a:cs typeface="B Nazanin" pitchFamily="2" charset="-78"/>
                      </a:endParaRPr>
                    </a:p>
                  </a:txBody>
                  <a:tcPr anchor="ctr">
                    <a:solidFill>
                      <a:srgbClr val="FFFF00"/>
                    </a:solidFill>
                  </a:tcPr>
                </a:tc>
                <a:tc>
                  <a:txBody>
                    <a:bodyPr/>
                    <a:lstStyle/>
                    <a:p>
                      <a:pPr algn="ctr"/>
                      <a:r>
                        <a:rPr lang="fa-IR" sz="1200" dirty="0" smtClean="0">
                          <a:cs typeface="B Nazanin" pitchFamily="2" charset="-78"/>
                        </a:rPr>
                        <a:t>تربیت بدنی – ورزش معلولین</a:t>
                      </a:r>
                      <a:endParaRPr lang="fa-IR" sz="1200" dirty="0">
                        <a:cs typeface="B Nazanin" pitchFamily="2" charset="-78"/>
                      </a:endParaRPr>
                    </a:p>
                  </a:txBody>
                  <a:tcPr anchor="ctr">
                    <a:solidFill>
                      <a:srgbClr val="FFFF00"/>
                    </a:solidFill>
                  </a:tcPr>
                </a:tc>
                <a:tc>
                  <a:txBody>
                    <a:bodyPr/>
                    <a:lstStyle/>
                    <a:p>
                      <a:pPr algn="ctr"/>
                      <a:r>
                        <a:rPr lang="fa-IR" sz="1200" dirty="0" smtClean="0">
                          <a:cs typeface="B Nazanin" pitchFamily="2" charset="-78"/>
                        </a:rPr>
                        <a:t>کاردانی</a:t>
                      </a:r>
                      <a:endParaRPr lang="fa-IR" sz="1200" dirty="0">
                        <a:cs typeface="B Nazanin" pitchFamily="2" charset="-78"/>
                      </a:endParaRPr>
                    </a:p>
                  </a:txBody>
                  <a:tcPr anchor="ctr">
                    <a:solidFill>
                      <a:srgbClr val="FFFF00"/>
                    </a:solidFill>
                  </a:tcPr>
                </a:tc>
                <a:extLst>
                  <a:ext uri="{0D108BD9-81ED-4DB2-BD59-A6C34878D82A}">
                    <a16:rowId xmlns:a16="http://schemas.microsoft.com/office/drawing/2014/main" val="3081550373"/>
                  </a:ext>
                </a:extLst>
              </a:tr>
            </a:tbl>
          </a:graphicData>
        </a:graphic>
      </p:graphicFrame>
    </p:spTree>
    <p:extLst>
      <p:ext uri="{BB962C8B-B14F-4D97-AF65-F5344CB8AC3E}">
        <p14:creationId xmlns:p14="http://schemas.microsoft.com/office/powerpoint/2010/main" val="1236393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43695" y="332656"/>
            <a:ext cx="3478836" cy="523220"/>
          </a:xfrm>
          <a:prstGeom prst="rect">
            <a:avLst/>
          </a:prstGeom>
        </p:spPr>
        <p:txBody>
          <a:bodyPr wrap="none">
            <a:spAutoFit/>
          </a:bodyPr>
          <a:lstStyle/>
          <a:p>
            <a:r>
              <a:rPr lang="fa-IR" altLang="fa-IR" sz="2800" b="1" dirty="0">
                <a:solidFill>
                  <a:srgbClr val="FF0000"/>
                </a:solidFill>
                <a:cs typeface="B Nazanin" panose="00000400000000000000" pitchFamily="2" charset="-78"/>
              </a:rPr>
              <a:t>1-3- تصاویر مرکز متقاضی</a:t>
            </a:r>
          </a:p>
        </p:txBody>
      </p:sp>
      <p:graphicFrame>
        <p:nvGraphicFramePr>
          <p:cNvPr id="5" name="Diagram 4"/>
          <p:cNvGraphicFramePr/>
          <p:nvPr>
            <p:extLst>
              <p:ext uri="{D42A27DB-BD31-4B8C-83A1-F6EECF244321}">
                <p14:modId xmlns:p14="http://schemas.microsoft.com/office/powerpoint/2010/main" val="2381653083"/>
              </p:ext>
            </p:extLst>
          </p:nvPr>
        </p:nvGraphicFramePr>
        <p:xfrm>
          <a:off x="899592" y="19968"/>
          <a:ext cx="657639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1029187055"/>
              </p:ext>
            </p:extLst>
          </p:nvPr>
        </p:nvGraphicFramePr>
        <p:xfrm>
          <a:off x="875928" y="3109416"/>
          <a:ext cx="6576392"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012150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01915" y="332656"/>
            <a:ext cx="5652509" cy="523220"/>
          </a:xfrm>
          <a:prstGeom prst="rect">
            <a:avLst/>
          </a:prstGeom>
        </p:spPr>
        <p:txBody>
          <a:bodyPr wrap="none">
            <a:spAutoFit/>
          </a:bodyPr>
          <a:lstStyle/>
          <a:p>
            <a:r>
              <a:rPr lang="fa-IR" altLang="fa-IR" sz="2800" b="1" dirty="0">
                <a:solidFill>
                  <a:srgbClr val="FF0000"/>
                </a:solidFill>
                <a:cs typeface="B Nazanin" panose="00000400000000000000" pitchFamily="2" charset="-78"/>
              </a:rPr>
              <a:t>2- معرفی دستگاه متقاضی ( سازمان موسس)</a:t>
            </a:r>
            <a:endParaRPr lang="fa-IR" sz="2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692696"/>
            <a:ext cx="2592288" cy="671867"/>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264362957"/>
              </p:ext>
            </p:extLst>
          </p:nvPr>
        </p:nvGraphicFramePr>
        <p:xfrm>
          <a:off x="323528" y="1639640"/>
          <a:ext cx="7730896" cy="4549140"/>
        </p:xfrm>
        <a:graphic>
          <a:graphicData uri="http://schemas.openxmlformats.org/drawingml/2006/table">
            <a:tbl>
              <a:tblPr rtl="1" firstRow="1" bandRow="1">
                <a:tableStyleId>{7DF18680-E054-41AD-8BC1-D1AEF772440D}</a:tableStyleId>
              </a:tblPr>
              <a:tblGrid>
                <a:gridCol w="7730896">
                  <a:extLst>
                    <a:ext uri="{9D8B030D-6E8A-4147-A177-3AD203B41FA5}">
                      <a16:colId xmlns:a16="http://schemas.microsoft.com/office/drawing/2014/main" val="20000"/>
                    </a:ext>
                  </a:extLst>
                </a:gridCol>
              </a:tblGrid>
              <a:tr h="558404">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800" dirty="0" smtClean="0">
                          <a:solidFill>
                            <a:schemeClr val="bg1"/>
                          </a:solidFill>
                          <a:cs typeface="B Nazanin" pitchFamily="2" charset="-78"/>
                        </a:rPr>
                        <a:t>نام</a:t>
                      </a:r>
                      <a:r>
                        <a:rPr lang="fa-IR" sz="1800" baseline="0" dirty="0" smtClean="0">
                          <a:solidFill>
                            <a:schemeClr val="bg1"/>
                          </a:solidFill>
                          <a:cs typeface="B Nazanin" pitchFamily="2" charset="-78"/>
                        </a:rPr>
                        <a:t> </a:t>
                      </a:r>
                      <a:r>
                        <a:rPr lang="fa-IR" sz="1800" dirty="0" smtClean="0">
                          <a:solidFill>
                            <a:schemeClr val="bg1"/>
                          </a:solidFill>
                          <a:cs typeface="B Nazanin" pitchFamily="2" charset="-78"/>
                        </a:rPr>
                        <a:t> و نام خانوادگی مسوول دستگاه متقاضی:  الهه</a:t>
                      </a:r>
                      <a:r>
                        <a:rPr lang="fa-IR" sz="1800" baseline="0" dirty="0" smtClean="0">
                          <a:solidFill>
                            <a:schemeClr val="bg1"/>
                          </a:solidFill>
                          <a:cs typeface="B Nazanin" pitchFamily="2" charset="-78"/>
                        </a:rPr>
                        <a:t> پیامی</a:t>
                      </a:r>
                      <a:r>
                        <a:rPr lang="fa-IR" sz="1800" dirty="0" smtClean="0">
                          <a:solidFill>
                            <a:schemeClr val="bg1"/>
                          </a:solidFill>
                          <a:cs typeface="B Nazanin" pitchFamily="2" charset="-78"/>
                        </a:rPr>
                        <a:t>             </a:t>
                      </a:r>
                    </a:p>
                    <a:p>
                      <a:pPr marL="0" marR="0" indent="0" algn="r" defTabSz="914400" rtl="1" eaLnBrk="1" fontAlgn="auto" latinLnBrk="0" hangingPunct="1">
                        <a:lnSpc>
                          <a:spcPct val="100000"/>
                        </a:lnSpc>
                        <a:spcBef>
                          <a:spcPts val="0"/>
                        </a:spcBef>
                        <a:spcAft>
                          <a:spcPts val="0"/>
                        </a:spcAft>
                        <a:buClrTx/>
                        <a:buSzTx/>
                        <a:buFontTx/>
                        <a:buNone/>
                        <a:tabLst/>
                        <a:defRPr/>
                      </a:pPr>
                      <a:r>
                        <a:rPr lang="fa-IR" sz="1800" dirty="0" smtClean="0">
                          <a:solidFill>
                            <a:schemeClr val="bg1"/>
                          </a:solidFill>
                          <a:cs typeface="B Nazanin" pitchFamily="2" charset="-78"/>
                        </a:rPr>
                        <a:t> از سال 1396 سرپرست</a:t>
                      </a:r>
                      <a:r>
                        <a:rPr lang="fa-IR" sz="1800" baseline="0" dirty="0" smtClean="0">
                          <a:solidFill>
                            <a:schemeClr val="bg1"/>
                          </a:solidFill>
                          <a:cs typeface="B Nazanin" pitchFamily="2" charset="-78"/>
                        </a:rPr>
                        <a:t> </a:t>
                      </a:r>
                      <a:r>
                        <a:rPr lang="fa-IR" sz="1800" dirty="0" smtClean="0">
                          <a:solidFill>
                            <a:schemeClr val="bg1"/>
                          </a:solidFill>
                          <a:cs typeface="B Nazanin" pitchFamily="2" charset="-78"/>
                        </a:rPr>
                        <a:t>مرکز </a:t>
                      </a:r>
                      <a:r>
                        <a:rPr lang="fa-IR" sz="1800" baseline="0" dirty="0" smtClean="0">
                          <a:solidFill>
                            <a:schemeClr val="bg1"/>
                          </a:solidFill>
                          <a:cs typeface="B Nazanin" pitchFamily="2" charset="-78"/>
                        </a:rPr>
                        <a:t>               </a:t>
                      </a:r>
                      <a:r>
                        <a:rPr lang="fa-IR" sz="1800" dirty="0" smtClean="0">
                          <a:solidFill>
                            <a:schemeClr val="bg1"/>
                          </a:solidFill>
                          <a:cs typeface="B Nazanin" pitchFamily="2" charset="-78"/>
                        </a:rPr>
                        <a:t>  تحصیلات : دکتری مدیریت برنامه ریزی-فرهنگی</a:t>
                      </a:r>
                    </a:p>
                  </a:txBody>
                  <a:tcPr/>
                </a:tc>
                <a:extLst>
                  <a:ext uri="{0D108BD9-81ED-4DB2-BD59-A6C34878D82A}">
                    <a16:rowId xmlns:a16="http://schemas.microsoft.com/office/drawing/2014/main" val="10000"/>
                  </a:ext>
                </a:extLst>
              </a:tr>
              <a:tr h="3669560">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fa-IR" sz="1800" b="1" kern="1200" dirty="0" smtClean="0">
                          <a:solidFill>
                            <a:schemeClr val="tx1"/>
                          </a:solidFill>
                          <a:latin typeface="+mn-lt"/>
                          <a:ea typeface="+mn-ea"/>
                          <a:cs typeface="B Nazanin" pitchFamily="2" charset="-78"/>
                        </a:rPr>
                        <a:t>نام دستگاه متقاضی ( سازمان موسس) : مرکز آموزش علمی – کاربردی</a:t>
                      </a:r>
                      <a:r>
                        <a:rPr lang="fa-IR" sz="1800" b="1" kern="1200" baseline="0" dirty="0" smtClean="0">
                          <a:solidFill>
                            <a:schemeClr val="tx1"/>
                          </a:solidFill>
                          <a:latin typeface="+mn-lt"/>
                          <a:ea typeface="+mn-ea"/>
                          <a:cs typeface="B Nazanin" pitchFamily="2" charset="-78"/>
                        </a:rPr>
                        <a:t> اریکه پرسپولیس</a:t>
                      </a:r>
                      <a:endParaRPr lang="fa-IR" sz="1800" b="1" kern="1200" dirty="0" smtClean="0">
                        <a:solidFill>
                          <a:schemeClr val="tx1"/>
                        </a:solidFill>
                        <a:latin typeface="+mn-lt"/>
                        <a:ea typeface="+mn-ea"/>
                        <a:cs typeface="B Nazanin"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lang="ar-SA" sz="1800" b="1" kern="1200" dirty="0" smtClean="0">
                          <a:solidFill>
                            <a:schemeClr val="tx1"/>
                          </a:solidFill>
                          <a:latin typeface="+mn-lt"/>
                          <a:ea typeface="+mn-ea"/>
                          <a:cs typeface="B Nazanin" pitchFamily="2" charset="-78"/>
                        </a:rPr>
                        <a:t>زمينه فعاليت : آموزشی</a:t>
                      </a:r>
                      <a:endParaRPr lang="en-US" sz="1800" b="1" kern="1200" dirty="0" smtClean="0">
                        <a:solidFill>
                          <a:schemeClr val="tx1"/>
                        </a:solidFill>
                        <a:latin typeface="+mn-lt"/>
                        <a:ea typeface="+mn-ea"/>
                        <a:cs typeface="B Nazanin" pitchFamily="2" charset="-78"/>
                      </a:endParaRPr>
                    </a:p>
                    <a:p>
                      <a:pPr marL="0" marR="0" indent="0" algn="just" defTabSz="914400" rtl="1" eaLnBrk="1" fontAlgn="auto" latinLnBrk="0" hangingPunct="1">
                        <a:lnSpc>
                          <a:spcPct val="100000"/>
                        </a:lnSpc>
                        <a:spcBef>
                          <a:spcPts val="0"/>
                        </a:spcBef>
                        <a:spcAft>
                          <a:spcPts val="0"/>
                        </a:spcAft>
                        <a:buClrTx/>
                        <a:buSzTx/>
                        <a:buFontTx/>
                        <a:buNone/>
                        <a:tabLst/>
                        <a:defRPr/>
                      </a:pPr>
                      <a:endParaRPr lang="fa-IR" sz="1050" b="1" kern="1200" dirty="0" smtClean="0">
                        <a:solidFill>
                          <a:schemeClr val="tx1"/>
                        </a:solidFill>
                        <a:latin typeface="+mn-lt"/>
                        <a:ea typeface="+mn-ea"/>
                        <a:cs typeface="B Nazanin" pitchFamily="2" charset="-78"/>
                      </a:endParaRPr>
                    </a:p>
                    <a:p>
                      <a:pPr marL="0" marR="0" indent="0" algn="just" defTabSz="914400" rtl="1" eaLnBrk="1" fontAlgn="auto" latinLnBrk="0" hangingPunct="1">
                        <a:lnSpc>
                          <a:spcPct val="100000"/>
                        </a:lnSpc>
                        <a:spcBef>
                          <a:spcPts val="0"/>
                        </a:spcBef>
                        <a:spcAft>
                          <a:spcPts val="0"/>
                        </a:spcAft>
                        <a:buClrTx/>
                        <a:buSzTx/>
                        <a:buFontTx/>
                        <a:buNone/>
                        <a:tabLst/>
                        <a:defRPr/>
                      </a:pPr>
                      <a:r>
                        <a:rPr lang="fa-IR" sz="1800" b="1" kern="1200" dirty="0" smtClean="0">
                          <a:solidFill>
                            <a:schemeClr val="tx1"/>
                          </a:solidFill>
                          <a:latin typeface="+mn-lt"/>
                          <a:ea typeface="+mn-ea"/>
                          <a:cs typeface="B Nazanin" pitchFamily="2" charset="-78"/>
                        </a:rPr>
                        <a:t>تاریخچه :</a:t>
                      </a:r>
                    </a:p>
                    <a:p>
                      <a:pPr marL="0" marR="0" indent="0" algn="just" defTabSz="914400" rtl="1" eaLnBrk="1" fontAlgn="auto" latinLnBrk="0" hangingPunct="1">
                        <a:lnSpc>
                          <a:spcPct val="100000"/>
                        </a:lnSpc>
                        <a:spcBef>
                          <a:spcPts val="0"/>
                        </a:spcBef>
                        <a:spcAft>
                          <a:spcPts val="0"/>
                        </a:spcAft>
                        <a:buClrTx/>
                        <a:buSzTx/>
                        <a:buFontTx/>
                        <a:buNone/>
                        <a:tabLst/>
                        <a:defRPr/>
                      </a:pPr>
                      <a:endParaRPr lang="fa-IR" sz="600" b="1" kern="1200" dirty="0" smtClean="0">
                        <a:solidFill>
                          <a:schemeClr val="tx1"/>
                        </a:solidFill>
                        <a:latin typeface="+mn-lt"/>
                        <a:ea typeface="+mn-ea"/>
                        <a:cs typeface="B Nazanin" pitchFamily="2" charset="-78"/>
                      </a:endParaRPr>
                    </a:p>
                    <a:p>
                      <a:pPr marL="285750" marR="0" indent="-285750" algn="just"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1800" b="1" kern="1200" baseline="0" dirty="0" smtClean="0">
                          <a:solidFill>
                            <a:schemeClr val="tx1"/>
                          </a:solidFill>
                          <a:latin typeface="+mn-lt"/>
                          <a:ea typeface="+mn-ea"/>
                          <a:cs typeface="B Nazanin" pitchFamily="2" charset="-78"/>
                        </a:rPr>
                        <a:t>تأسیس از 1392و اولين دوره پذيرش در ارديبهشت ماه </a:t>
                      </a:r>
                    </a:p>
                    <a:p>
                      <a:pPr marL="285750" marR="0" indent="-285750" algn="just"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1800" b="1" kern="1200" baseline="0" dirty="0" smtClean="0">
                          <a:solidFill>
                            <a:schemeClr val="tx1"/>
                          </a:solidFill>
                          <a:latin typeface="+mn-lt"/>
                          <a:ea typeface="+mn-ea"/>
                          <a:cs typeface="B Nazanin" pitchFamily="2" charset="-78"/>
                        </a:rPr>
                        <a:t>تدوین و تصویب رشته های کارشناسی روانشناسی ورزشی ، تغذیه ورزشی ، مدیریت امور فرهنگی-برنامه ریزی فرهنگی ، آسیب شناسی اجتماعی-پیشگیری از اعتیاد ، حسابداری مالی، مددکاری اجتماعی-خانواده ، تربیت بدنی- مربیگری آمادگی جسمانی، مدیریت اماکن ورزشی ، تربیت بدنی- مربیگری ورزش معلولین</a:t>
                      </a:r>
                    </a:p>
                    <a:p>
                      <a:pPr marL="285750" marR="0" indent="-285750" algn="just"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1800" b="1" kern="1200" baseline="0" dirty="0" smtClean="0">
                          <a:solidFill>
                            <a:schemeClr val="tx1"/>
                          </a:solidFill>
                          <a:latin typeface="+mn-lt"/>
                          <a:ea typeface="+mn-ea"/>
                          <a:cs typeface="B Nazanin" pitchFamily="2" charset="-78"/>
                        </a:rPr>
                        <a:t>حدود 70% دانشجویان مرکز شاغل – مالک خصوصی می</a:t>
                      </a:r>
                      <a:r>
                        <a:rPr lang="fa-IR" sz="400" b="1" kern="1200" baseline="0" dirty="0" smtClean="0">
                          <a:solidFill>
                            <a:schemeClr val="tx1"/>
                          </a:solidFill>
                          <a:latin typeface="+mn-lt"/>
                          <a:ea typeface="+mn-ea"/>
                          <a:cs typeface="B Nazanin" pitchFamily="2" charset="-78"/>
                        </a:rPr>
                        <a:t> </a:t>
                      </a:r>
                      <a:r>
                        <a:rPr lang="fa-IR" sz="1800" b="1" kern="1200" baseline="0" dirty="0" smtClean="0">
                          <a:solidFill>
                            <a:schemeClr val="tx1"/>
                          </a:solidFill>
                          <a:latin typeface="+mn-lt"/>
                          <a:ea typeface="+mn-ea"/>
                          <a:cs typeface="B Nazanin" pitchFamily="2" charset="-78"/>
                        </a:rPr>
                        <a:t>باشند.</a:t>
                      </a:r>
                    </a:p>
                    <a:p>
                      <a:pPr marL="285750" marR="0" indent="-285750" algn="just"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1800" b="1" kern="1200" baseline="0" dirty="0" smtClean="0">
                          <a:solidFill>
                            <a:schemeClr val="tx1"/>
                          </a:solidFill>
                          <a:latin typeface="+mn-lt"/>
                          <a:ea typeface="+mn-ea"/>
                          <a:cs typeface="B Nazanin" pitchFamily="2" charset="-78"/>
                        </a:rPr>
                        <a:t>حدود 7% - 8% دانشجویان مدیر – مالک و کارآفرین خصوصی می باشند. </a:t>
                      </a:r>
                    </a:p>
                    <a:p>
                      <a:pPr marL="285750" marR="0" indent="-285750" algn="just"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1800" b="1" kern="1200" dirty="0" smtClean="0">
                          <a:solidFill>
                            <a:schemeClr val="tx1"/>
                          </a:solidFill>
                          <a:latin typeface="+mn-lt"/>
                          <a:ea typeface="+mn-ea"/>
                          <a:cs typeface="B Nazanin" pitchFamily="2" charset="-78"/>
                        </a:rPr>
                        <a:t>تدوین و تالیف 6عنوان کتاب دانشگاهی براساس سرفصل دانشگاه جامع</a:t>
                      </a:r>
                      <a:r>
                        <a:rPr lang="fa-IR" sz="1800" b="1" kern="1200" baseline="0" dirty="0" smtClean="0">
                          <a:solidFill>
                            <a:schemeClr val="tx1"/>
                          </a:solidFill>
                          <a:latin typeface="+mn-lt"/>
                          <a:ea typeface="+mn-ea"/>
                          <a:cs typeface="B Nazanin" pitchFamily="2" charset="-78"/>
                        </a:rPr>
                        <a:t> علمی</a:t>
                      </a:r>
                      <a:r>
                        <a:rPr lang="fa-IR" sz="1600" b="1" kern="1200" baseline="0" dirty="0" smtClean="0">
                          <a:solidFill>
                            <a:schemeClr val="tx1"/>
                          </a:solidFill>
                          <a:latin typeface="+mn-lt"/>
                          <a:ea typeface="+mn-ea"/>
                          <a:cs typeface="B Nazanin" pitchFamily="2" charset="-78"/>
                        </a:rPr>
                        <a:t> </a:t>
                      </a:r>
                      <a:r>
                        <a:rPr lang="fa-IR" sz="1800" b="1" kern="1200" baseline="0" dirty="0" smtClean="0">
                          <a:solidFill>
                            <a:schemeClr val="tx1"/>
                          </a:solidFill>
                          <a:latin typeface="+mn-lt"/>
                          <a:ea typeface="+mn-ea"/>
                          <a:cs typeface="B Nazanin" pitchFamily="2" charset="-78"/>
                        </a:rPr>
                        <a:t>کاربردی </a:t>
                      </a:r>
                      <a:endParaRPr lang="fa-IR" sz="1800" b="1" kern="1200" dirty="0" smtClean="0">
                        <a:solidFill>
                          <a:schemeClr val="tx1"/>
                        </a:solidFill>
                        <a:latin typeface="+mn-lt"/>
                        <a:ea typeface="+mn-ea"/>
                        <a:cs typeface="B Nazanin" pitchFamily="2" charset="-78"/>
                      </a:endParaRPr>
                    </a:p>
                    <a:p>
                      <a:pPr marL="285750" lvl="0" indent="-285750" algn="just" rtl="1">
                        <a:buFont typeface="Wingdings" panose="05000000000000000000" pitchFamily="2" charset="2"/>
                        <a:buChar char="ü"/>
                      </a:pPr>
                      <a:r>
                        <a:rPr lang="fa-IR" sz="1800" b="1" kern="1200" dirty="0" smtClean="0">
                          <a:solidFill>
                            <a:schemeClr val="tx1"/>
                          </a:solidFill>
                          <a:latin typeface="+mn-lt"/>
                          <a:ea typeface="+mn-ea"/>
                          <a:cs typeface="B Nazanin" pitchFamily="2" charset="-78"/>
                        </a:rPr>
                        <a:t>تأکید بر خلاقیت و نوآوری و مهارت</a:t>
                      </a:r>
                      <a:r>
                        <a:rPr lang="fa-IR" sz="200" b="1" kern="1200" dirty="0" smtClean="0">
                          <a:solidFill>
                            <a:schemeClr val="tx1"/>
                          </a:solidFill>
                          <a:latin typeface="+mn-lt"/>
                          <a:ea typeface="+mn-ea"/>
                          <a:cs typeface="B Nazanin" pitchFamily="2" charset="-78"/>
                        </a:rPr>
                        <a:t> </a:t>
                      </a:r>
                      <a:r>
                        <a:rPr lang="fa-IR" sz="1800" b="1" kern="1200" dirty="0" smtClean="0">
                          <a:solidFill>
                            <a:schemeClr val="tx1"/>
                          </a:solidFill>
                          <a:latin typeface="+mn-lt"/>
                          <a:ea typeface="+mn-ea"/>
                          <a:cs typeface="B Nazanin" pitchFamily="2" charset="-78"/>
                        </a:rPr>
                        <a:t>محوری و کارآفرینی </a:t>
                      </a:r>
                    </a:p>
                    <a:p>
                      <a:pPr marL="285750" lvl="0" indent="-285750" algn="just" rtl="1">
                        <a:buFont typeface="Wingdings" panose="05000000000000000000" pitchFamily="2" charset="2"/>
                        <a:buChar char="ü"/>
                      </a:pPr>
                      <a:r>
                        <a:rPr lang="fa-IR" sz="1800" b="1" kern="1200" dirty="0" smtClean="0">
                          <a:solidFill>
                            <a:schemeClr val="tx1"/>
                          </a:solidFill>
                          <a:latin typeface="+mn-lt"/>
                          <a:ea typeface="+mn-ea"/>
                          <a:cs typeface="B Nazanin" pitchFamily="2" charset="-78"/>
                        </a:rPr>
                        <a:t>حضور در نمایشگاههای مختلف و ارائه دستاوردهای دانشجویان</a:t>
                      </a:r>
                      <a:endParaRPr lang="en-US" sz="1800" b="1" kern="1200" dirty="0" smtClean="0">
                        <a:solidFill>
                          <a:schemeClr val="tx1"/>
                        </a:solidFill>
                        <a:latin typeface="+mn-lt"/>
                        <a:ea typeface="+mn-ea"/>
                        <a:cs typeface="B Nazanin" pitchFamily="2" charset="-78"/>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50993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60032" y="476672"/>
            <a:ext cx="3094112" cy="585192"/>
          </a:xfrm>
        </p:spPr>
        <p:txBody>
          <a:bodyPr/>
          <a:lstStyle/>
          <a:p>
            <a:r>
              <a:rPr lang="fa-IR" sz="2800" b="1" dirty="0">
                <a:solidFill>
                  <a:srgbClr val="FF0000"/>
                </a:solidFill>
                <a:cs typeface="B Nazanin" pitchFamily="2" charset="-78"/>
              </a:rPr>
              <a:t>3- معرفی مرکز نوآوری</a:t>
            </a:r>
          </a:p>
          <a:p>
            <a:endParaRPr lang="fa-IR" dirty="0"/>
          </a:p>
        </p:txBody>
      </p:sp>
      <p:graphicFrame>
        <p:nvGraphicFramePr>
          <p:cNvPr id="7" name="Table 6"/>
          <p:cNvGraphicFramePr>
            <a:graphicFrameLocks noGrp="1"/>
          </p:cNvGraphicFramePr>
          <p:nvPr>
            <p:extLst>
              <p:ext uri="{D42A27DB-BD31-4B8C-83A1-F6EECF244321}">
                <p14:modId xmlns:p14="http://schemas.microsoft.com/office/powerpoint/2010/main" val="1874609405"/>
              </p:ext>
            </p:extLst>
          </p:nvPr>
        </p:nvGraphicFramePr>
        <p:xfrm>
          <a:off x="251520" y="1268760"/>
          <a:ext cx="7992888" cy="5019824"/>
        </p:xfrm>
        <a:graphic>
          <a:graphicData uri="http://schemas.openxmlformats.org/drawingml/2006/table">
            <a:tbl>
              <a:tblPr rtl="1" firstRow="1" bandRow="1">
                <a:tableStyleId>{7DF18680-E054-41AD-8BC1-D1AEF772440D}</a:tableStyleId>
              </a:tblPr>
              <a:tblGrid>
                <a:gridCol w="1674275">
                  <a:extLst>
                    <a:ext uri="{9D8B030D-6E8A-4147-A177-3AD203B41FA5}">
                      <a16:colId xmlns:a16="http://schemas.microsoft.com/office/drawing/2014/main" val="20000"/>
                    </a:ext>
                  </a:extLst>
                </a:gridCol>
                <a:gridCol w="6318613">
                  <a:extLst>
                    <a:ext uri="{9D8B030D-6E8A-4147-A177-3AD203B41FA5}">
                      <a16:colId xmlns:a16="http://schemas.microsoft.com/office/drawing/2014/main" val="20001"/>
                    </a:ext>
                  </a:extLst>
                </a:gridCol>
              </a:tblGrid>
              <a:tr h="447824">
                <a:tc>
                  <a:txBody>
                    <a:bodyPr/>
                    <a:lstStyle/>
                    <a:p>
                      <a:pPr algn="ctr" rtl="1"/>
                      <a:r>
                        <a:rPr lang="fa-IR" dirty="0" smtClean="0">
                          <a:cs typeface="B Titr" pitchFamily="2" charset="-78"/>
                        </a:rPr>
                        <a:t>نام مرکز رشد :</a:t>
                      </a:r>
                      <a:endParaRPr lang="fa-IR" dirty="0">
                        <a:cs typeface="B Titr"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800" dirty="0" smtClean="0">
                          <a:ln w="31550" cmpd="sng">
                            <a:noFill/>
                            <a:prstDash val="solid"/>
                          </a:ln>
                          <a:effectLst>
                            <a:outerShdw blurRad="41275" dist="12700" dir="12000000" algn="tl" rotWithShape="0">
                              <a:srgbClr val="000000">
                                <a:alpha val="40000"/>
                              </a:srgbClr>
                            </a:outerShdw>
                          </a:effectLst>
                          <a:cs typeface="B Titr" pitchFamily="2" charset="-78"/>
                        </a:rPr>
                        <a:t>ساختار مرکز نوآوری پیشگیری، ارتقاء توانمندی و توانبخشی</a:t>
                      </a:r>
                      <a:endParaRPr lang="fa-IR" sz="1800" b="1" dirty="0" smtClean="0">
                        <a:ln w="31550" cmpd="sng">
                          <a:noFill/>
                          <a:prstDash val="solid"/>
                        </a:ln>
                        <a:solidFill>
                          <a:schemeClr val="bg1"/>
                        </a:solidFill>
                        <a:effectLst>
                          <a:outerShdw blurRad="41275" dist="12700" dir="12000000" algn="tl" rotWithShape="0">
                            <a:srgbClr val="000000">
                              <a:alpha val="40000"/>
                            </a:srgbClr>
                          </a:outerShdw>
                        </a:effectLst>
                        <a:cs typeface="B Titr" pitchFamily="2" charset="-78"/>
                      </a:endParaRPr>
                    </a:p>
                  </a:txBody>
                  <a:tcPr anchor="ctr"/>
                </a:tc>
                <a:extLst>
                  <a:ext uri="{0D108BD9-81ED-4DB2-BD59-A6C34878D82A}">
                    <a16:rowId xmlns:a16="http://schemas.microsoft.com/office/drawing/2014/main" val="10000"/>
                  </a:ext>
                </a:extLst>
              </a:tr>
              <a:tr h="370840">
                <a:tc>
                  <a:txBody>
                    <a:bodyPr/>
                    <a:lstStyle/>
                    <a:p>
                      <a:pPr algn="ctr" rtl="1"/>
                      <a:r>
                        <a:rPr lang="fa-IR" dirty="0" smtClean="0">
                          <a:cs typeface="B Titr" pitchFamily="2" charset="-78"/>
                        </a:rPr>
                        <a:t>زمینه فعالیت:</a:t>
                      </a:r>
                      <a:endParaRPr lang="fa-IR" dirty="0">
                        <a:solidFill>
                          <a:schemeClr val="tx1"/>
                        </a:solidFill>
                        <a:cs typeface="B Titr" pitchFamily="2" charset="-78"/>
                      </a:endParaRPr>
                    </a:p>
                  </a:txBody>
                  <a:tcPr anchor="ctr"/>
                </a:tc>
                <a:tc>
                  <a:txBody>
                    <a:bodyPr/>
                    <a:lstStyle/>
                    <a:p>
                      <a:pPr marL="285750" marR="0" lvl="0" indent="-285750" algn="just" defTabSz="914400" rtl="1" eaLnBrk="1" fontAlgn="auto" latinLnBrk="0" hangingPunct="1">
                        <a:lnSpc>
                          <a:spcPct val="100000"/>
                        </a:lnSpc>
                        <a:spcBef>
                          <a:spcPts val="0"/>
                        </a:spcBef>
                        <a:spcAft>
                          <a:spcPts val="0"/>
                        </a:spcAft>
                        <a:buClrTx/>
                        <a:buSzTx/>
                        <a:buFont typeface="Wingdings" pitchFamily="2" charset="2"/>
                        <a:buChar char="v"/>
                        <a:tabLst/>
                        <a:defRPr/>
                      </a:pPr>
                      <a:r>
                        <a:rPr lang="fa-IR" sz="1800" b="0" kern="1200" dirty="0" smtClean="0">
                          <a:solidFill>
                            <a:srgbClr val="002060"/>
                          </a:solidFill>
                          <a:latin typeface="+mn-lt"/>
                          <a:ea typeface="+mn-ea"/>
                          <a:cs typeface="B Nazanin" pitchFamily="2" charset="-78"/>
                        </a:rPr>
                        <a:t>ارائه خدمات مشاوره ای مورد نیاز دانشجویان و افراد ایده پرداز و نوآور در حوزه گردشگری معلولین و سالمندان</a:t>
                      </a:r>
                      <a:endParaRPr lang="fa-IR" sz="1800" b="0" kern="1200" baseline="0" dirty="0" smtClean="0">
                        <a:solidFill>
                          <a:srgbClr val="002060"/>
                        </a:solidFill>
                        <a:latin typeface="+mn-lt"/>
                        <a:ea typeface="+mn-ea"/>
                        <a:cs typeface="B Nazanin" pitchFamily="2" charset="-78"/>
                      </a:endParaRPr>
                    </a:p>
                    <a:p>
                      <a:pPr marL="285750" lvl="0" indent="-285750" algn="just" rtl="1">
                        <a:buClr>
                          <a:schemeClr val="accent6">
                            <a:lumMod val="50000"/>
                          </a:schemeClr>
                        </a:buClr>
                        <a:buFont typeface="Wingdings" pitchFamily="2" charset="2"/>
                        <a:buChar char="v"/>
                      </a:pPr>
                      <a:r>
                        <a:rPr lang="fa-IR" sz="1800" b="0" kern="1200" dirty="0" smtClean="0">
                          <a:solidFill>
                            <a:srgbClr val="002060"/>
                          </a:solidFill>
                          <a:latin typeface="+mn-lt"/>
                          <a:ea typeface="+mn-ea"/>
                          <a:cs typeface="B Nazanin" pitchFamily="2" charset="-78"/>
                        </a:rPr>
                        <a:t>نظارت بر روند رشد واحدهای فناور و تحلیل مستمر دستاوردهای</a:t>
                      </a:r>
                      <a:r>
                        <a:rPr lang="fa-IR" sz="1800" b="0" kern="1200" baseline="0" dirty="0" smtClean="0">
                          <a:solidFill>
                            <a:srgbClr val="002060"/>
                          </a:solidFill>
                          <a:latin typeface="+mn-lt"/>
                          <a:ea typeface="+mn-ea"/>
                          <a:cs typeface="B Nazanin" pitchFamily="2" charset="-78"/>
                        </a:rPr>
                        <a:t> </a:t>
                      </a:r>
                      <a:r>
                        <a:rPr lang="fa-IR" sz="1800" b="0" kern="1200" dirty="0" smtClean="0">
                          <a:solidFill>
                            <a:srgbClr val="002060"/>
                          </a:solidFill>
                          <a:latin typeface="+mn-lt"/>
                          <a:ea typeface="+mn-ea"/>
                          <a:cs typeface="B Nazanin" pitchFamily="2" charset="-78"/>
                        </a:rPr>
                        <a:t>مرکز رشد </a:t>
                      </a:r>
                      <a:endParaRPr lang="en-US" sz="1800" b="0" kern="1200" dirty="0" smtClean="0">
                        <a:solidFill>
                          <a:srgbClr val="002060"/>
                        </a:solidFill>
                        <a:latin typeface="+mn-lt"/>
                        <a:ea typeface="+mn-ea"/>
                        <a:cs typeface="B Nazanin" pitchFamily="2" charset="-78"/>
                      </a:endParaRPr>
                    </a:p>
                    <a:p>
                      <a:pPr marL="285750" lvl="0" indent="-285750" algn="just" rtl="1">
                        <a:buClr>
                          <a:schemeClr val="accent6">
                            <a:lumMod val="50000"/>
                          </a:schemeClr>
                        </a:buClr>
                        <a:buFont typeface="Wingdings" pitchFamily="2" charset="2"/>
                        <a:buChar char="v"/>
                      </a:pPr>
                      <a:r>
                        <a:rPr lang="fa-IR" sz="1800" b="0" kern="1200" dirty="0" smtClean="0">
                          <a:solidFill>
                            <a:srgbClr val="002060"/>
                          </a:solidFill>
                          <a:latin typeface="+mn-lt"/>
                          <a:ea typeface="+mn-ea"/>
                          <a:cs typeface="B Nazanin" pitchFamily="2" charset="-78"/>
                        </a:rPr>
                        <a:t>نظارت و هدایت واحدهای فناور توانبخشی</a:t>
                      </a:r>
                      <a:r>
                        <a:rPr lang="fa-IR" sz="1800" b="0" kern="1200" baseline="0" dirty="0" smtClean="0">
                          <a:solidFill>
                            <a:srgbClr val="002060"/>
                          </a:solidFill>
                          <a:latin typeface="+mn-lt"/>
                          <a:ea typeface="+mn-ea"/>
                          <a:cs typeface="B Nazanin" pitchFamily="2" charset="-78"/>
                        </a:rPr>
                        <a:t> </a:t>
                      </a:r>
                      <a:r>
                        <a:rPr lang="fa-IR" sz="1800" b="0" kern="1200" dirty="0" smtClean="0">
                          <a:solidFill>
                            <a:srgbClr val="002060"/>
                          </a:solidFill>
                          <a:latin typeface="+mn-lt"/>
                          <a:ea typeface="+mn-ea"/>
                          <a:cs typeface="B Nazanin" pitchFamily="2" charset="-78"/>
                        </a:rPr>
                        <a:t>در تحقق ایده های محوری آنها </a:t>
                      </a:r>
                      <a:endParaRPr lang="en-US" sz="1800" b="0" kern="1200" dirty="0" smtClean="0">
                        <a:solidFill>
                          <a:srgbClr val="002060"/>
                        </a:solidFill>
                        <a:latin typeface="+mn-lt"/>
                        <a:ea typeface="+mn-ea"/>
                        <a:cs typeface="B Nazanin" pitchFamily="2" charset="-78"/>
                      </a:endParaRPr>
                    </a:p>
                    <a:p>
                      <a:pPr marL="285750" marR="0" lvl="0" indent="-285750" algn="just" defTabSz="914400" rtl="1" eaLnBrk="1" fontAlgn="auto" latinLnBrk="0" hangingPunct="1">
                        <a:lnSpc>
                          <a:spcPct val="100000"/>
                        </a:lnSpc>
                        <a:spcBef>
                          <a:spcPts val="0"/>
                        </a:spcBef>
                        <a:spcAft>
                          <a:spcPts val="0"/>
                        </a:spcAft>
                        <a:buClrTx/>
                        <a:buSzTx/>
                        <a:buFont typeface="Wingdings" pitchFamily="2" charset="2"/>
                        <a:buChar char="v"/>
                        <a:tabLst/>
                        <a:defRPr/>
                      </a:pPr>
                      <a:r>
                        <a:rPr lang="fa-IR" sz="1800" b="0" kern="1200" dirty="0" smtClean="0">
                          <a:solidFill>
                            <a:srgbClr val="002060"/>
                          </a:solidFill>
                          <a:latin typeface="+mn-lt"/>
                          <a:ea typeface="+mn-ea"/>
                          <a:cs typeface="B Nazanin" pitchFamily="2" charset="-78"/>
                        </a:rPr>
                        <a:t>ارائه خدمات مشاوره ای مورد نیاز واحدهای کسب و کار کوچک و متوسط در راستای تبدیل ایده های نو به محصولات قابل تجاری شدن و تجاری سازی در حوزه</a:t>
                      </a:r>
                      <a:r>
                        <a:rPr lang="fa-IR" sz="1800" b="0" kern="1200" baseline="0" dirty="0" smtClean="0">
                          <a:solidFill>
                            <a:srgbClr val="002060"/>
                          </a:solidFill>
                          <a:latin typeface="+mn-lt"/>
                          <a:ea typeface="+mn-ea"/>
                          <a:cs typeface="B Nazanin" pitchFamily="2" charset="-78"/>
                        </a:rPr>
                        <a:t> </a:t>
                      </a:r>
                      <a:r>
                        <a:rPr lang="fa-IR" sz="1800" b="0" kern="1200" dirty="0" smtClean="0">
                          <a:solidFill>
                            <a:srgbClr val="002060"/>
                          </a:solidFill>
                          <a:latin typeface="+mn-lt"/>
                          <a:ea typeface="+mn-ea"/>
                          <a:cs typeface="B Nazanin" pitchFamily="2" charset="-78"/>
                        </a:rPr>
                        <a:t>گردشگری معلولین و سالمندان</a:t>
                      </a:r>
                      <a:endParaRPr lang="fa-IR" sz="1800" b="0" kern="1200" baseline="0" dirty="0" smtClean="0">
                        <a:solidFill>
                          <a:srgbClr val="002060"/>
                        </a:solidFill>
                        <a:latin typeface="+mn-lt"/>
                        <a:ea typeface="+mn-ea"/>
                        <a:cs typeface="B Nazanin" pitchFamily="2" charset="-78"/>
                      </a:endParaRPr>
                    </a:p>
                    <a:p>
                      <a:pPr marL="0" marR="0" lvl="0" indent="0" algn="just" defTabSz="914400" rtl="1" eaLnBrk="1" fontAlgn="auto" latinLnBrk="0" hangingPunct="1">
                        <a:lnSpc>
                          <a:spcPct val="100000"/>
                        </a:lnSpc>
                        <a:spcBef>
                          <a:spcPts val="0"/>
                        </a:spcBef>
                        <a:spcAft>
                          <a:spcPts val="0"/>
                        </a:spcAft>
                        <a:buClr>
                          <a:schemeClr val="accent6">
                            <a:lumMod val="50000"/>
                          </a:schemeClr>
                        </a:buClr>
                        <a:buSzTx/>
                        <a:buFont typeface="Wingdings" pitchFamily="2" charset="2"/>
                        <a:buNone/>
                        <a:tabLst/>
                        <a:defRPr/>
                      </a:pPr>
                      <a:r>
                        <a:rPr lang="fa-IR" sz="1800" b="0" kern="1200" dirty="0" smtClean="0">
                          <a:solidFill>
                            <a:srgbClr val="002060"/>
                          </a:solidFill>
                          <a:latin typeface="+mn-lt"/>
                          <a:ea typeface="+mn-ea"/>
                          <a:cs typeface="B Nazanin" pitchFamily="2" charset="-78"/>
                        </a:rPr>
                        <a:t>در مجموع ایده های ارزش آفرین در حوزه گردشگری معلولین و سالمندان</a:t>
                      </a:r>
                      <a:endParaRPr lang="fa-IR" sz="1800" b="0" kern="1200" baseline="0" dirty="0" smtClean="0">
                        <a:solidFill>
                          <a:srgbClr val="002060"/>
                        </a:solidFill>
                        <a:latin typeface="+mn-lt"/>
                        <a:ea typeface="+mn-ea"/>
                        <a:cs typeface="B Nazanin" pitchFamily="2" charset="-78"/>
                      </a:endParaRPr>
                    </a:p>
                    <a:p>
                      <a:pPr marL="0" marR="0" lvl="0" indent="0" algn="just" defTabSz="914400" rtl="1" eaLnBrk="1" fontAlgn="auto" latinLnBrk="0" hangingPunct="1">
                        <a:lnSpc>
                          <a:spcPct val="100000"/>
                        </a:lnSpc>
                        <a:spcBef>
                          <a:spcPts val="0"/>
                        </a:spcBef>
                        <a:spcAft>
                          <a:spcPts val="0"/>
                        </a:spcAft>
                        <a:buClr>
                          <a:schemeClr val="accent6">
                            <a:lumMod val="50000"/>
                          </a:schemeClr>
                        </a:buClr>
                        <a:buSzTx/>
                        <a:buFont typeface="Wingdings" pitchFamily="2" charset="2"/>
                        <a:buNone/>
                        <a:tabLst/>
                        <a:defRPr/>
                      </a:pPr>
                      <a:r>
                        <a:rPr lang="fa-IR" sz="1800" b="0" kern="1200" baseline="0" dirty="0" smtClean="0">
                          <a:solidFill>
                            <a:srgbClr val="002060"/>
                          </a:solidFill>
                          <a:latin typeface="+mn-lt"/>
                          <a:ea typeface="+mn-ea"/>
                          <a:cs typeface="B Nazanin" pitchFamily="2" charset="-78"/>
                        </a:rPr>
                        <a:t>و </a:t>
                      </a:r>
                      <a:r>
                        <a:rPr lang="fa-IR" sz="1800" b="0" kern="1200" dirty="0" smtClean="0">
                          <a:solidFill>
                            <a:srgbClr val="002060"/>
                          </a:solidFill>
                          <a:latin typeface="+mn-lt"/>
                          <a:ea typeface="+mn-ea"/>
                          <a:cs typeface="B Nazanin" pitchFamily="2" charset="-78"/>
                        </a:rPr>
                        <a:t>صنایع وابسته که منجر به ایجاد ارزش افزوده و موجب رونق و تحول اقتصادی می گردد حمایت مشاوره ای ، مالی و  تحقیق و توسعه تا مرحله تکامل در فرآیند پلکانی تجاری سازی ایده های دانشجویان قرار می گیرد. </a:t>
                      </a:r>
                      <a:endParaRPr lang="en-US" sz="1800" b="0" kern="1200" dirty="0" smtClean="0">
                        <a:solidFill>
                          <a:srgbClr val="002060"/>
                        </a:solidFill>
                        <a:latin typeface="+mn-lt"/>
                        <a:ea typeface="+mn-ea"/>
                        <a:cs typeface="B Nazanin" pitchFamily="2" charset="-78"/>
                      </a:endParaRPr>
                    </a:p>
                    <a:p>
                      <a:pPr marL="285750" marR="0" lvl="0" indent="-285750" algn="r" defTabSz="914400" rtl="1" eaLnBrk="1" fontAlgn="auto" latinLnBrk="0" hangingPunct="1">
                        <a:lnSpc>
                          <a:spcPct val="100000"/>
                        </a:lnSpc>
                        <a:spcBef>
                          <a:spcPts val="0"/>
                        </a:spcBef>
                        <a:spcAft>
                          <a:spcPts val="0"/>
                        </a:spcAft>
                        <a:buClrTx/>
                        <a:buSzTx/>
                        <a:buFont typeface="Wingdings" pitchFamily="2" charset="2"/>
                        <a:buChar char="v"/>
                        <a:tabLst/>
                        <a:defRPr/>
                      </a:pPr>
                      <a:endParaRPr lang="fa-IR" sz="1800" b="1" kern="1200" dirty="0" smtClean="0">
                        <a:solidFill>
                          <a:srgbClr val="002060"/>
                        </a:solidFill>
                        <a:latin typeface="+mn-lt"/>
                        <a:ea typeface="+mn-ea"/>
                        <a:cs typeface="B Nazanin" pitchFamily="2" charset="-78"/>
                      </a:endParaRPr>
                    </a:p>
                    <a:p>
                      <a:pPr marL="285750" indent="-285750" rtl="1">
                        <a:buFont typeface="Wingdings" pitchFamily="2" charset="2"/>
                        <a:buChar char="v"/>
                      </a:pPr>
                      <a:endParaRPr lang="fa-IR" dirty="0"/>
                    </a:p>
                  </a:txBody>
                  <a:tcPr/>
                </a:tc>
                <a:extLst>
                  <a:ext uri="{0D108BD9-81ED-4DB2-BD59-A6C34878D82A}">
                    <a16:rowId xmlns:a16="http://schemas.microsoft.com/office/drawing/2014/main" val="10001"/>
                  </a:ext>
                </a:extLst>
              </a:tr>
              <a:tr h="370840">
                <a:tc>
                  <a:txBody>
                    <a:bodyPr/>
                    <a:lstStyle/>
                    <a:p>
                      <a:pPr algn="ctr" rtl="1"/>
                      <a:r>
                        <a:rPr lang="fa-IR" dirty="0" smtClean="0">
                          <a:cs typeface="B Titr" pitchFamily="2" charset="-78"/>
                        </a:rPr>
                        <a:t>موقعیت :</a:t>
                      </a:r>
                      <a:endParaRPr lang="fa-IR" dirty="0">
                        <a:solidFill>
                          <a:schemeClr val="tx1"/>
                        </a:solidFill>
                        <a:cs typeface="B Titr" pitchFamily="2" charset="-78"/>
                      </a:endParaRPr>
                    </a:p>
                  </a:txBody>
                  <a:tcPr anchor="ctr"/>
                </a:tc>
                <a:tc>
                  <a:txBody>
                    <a:bodyPr/>
                    <a:lstStyle/>
                    <a:p>
                      <a:pPr marL="0" marR="0" indent="0" algn="r" defTabSz="914400" rtl="1" eaLnBrk="1" fontAlgn="auto" latinLnBrk="0" hangingPunct="1">
                        <a:lnSpc>
                          <a:spcPct val="150000"/>
                        </a:lnSpc>
                        <a:spcBef>
                          <a:spcPts val="0"/>
                        </a:spcBef>
                        <a:spcAft>
                          <a:spcPts val="0"/>
                        </a:spcAft>
                        <a:buClrTx/>
                        <a:buSzTx/>
                        <a:buFontTx/>
                        <a:buNone/>
                        <a:tabLst/>
                        <a:defRPr/>
                      </a:pPr>
                      <a:r>
                        <a:rPr lang="fa-IR" sz="1800" kern="1200" dirty="0" smtClean="0"/>
                        <a:t>1</a:t>
                      </a:r>
                      <a:r>
                        <a:rPr lang="fa-IR" sz="1800" kern="1200" dirty="0" smtClean="0">
                          <a:cs typeface="B Nazanin" pitchFamily="2" charset="-78"/>
                        </a:rPr>
                        <a:t>- در داخل شهر ( مرکز شهر ) </a:t>
                      </a:r>
                      <a:r>
                        <a:rPr lang="fa-IR" sz="1800" kern="1200" dirty="0" smtClean="0">
                          <a:cs typeface="B Nazanin" pitchFamily="2" charset="-78"/>
                          <a:sym typeface="Wingdings"/>
                        </a:rPr>
                        <a:t></a:t>
                      </a:r>
                      <a:endParaRPr lang="en-US" sz="1800" kern="1200" dirty="0" smtClean="0">
                        <a:cs typeface="B Nazanin" pitchFamily="2" charset="-78"/>
                      </a:endParaRPr>
                    </a:p>
                    <a:p>
                      <a:pPr marL="0" marR="0" indent="0" algn="r" defTabSz="914400" rtl="1" eaLnBrk="1" fontAlgn="auto" latinLnBrk="0" hangingPunct="1">
                        <a:lnSpc>
                          <a:spcPct val="150000"/>
                        </a:lnSpc>
                        <a:spcBef>
                          <a:spcPts val="0"/>
                        </a:spcBef>
                        <a:spcAft>
                          <a:spcPts val="0"/>
                        </a:spcAft>
                        <a:buClrTx/>
                        <a:buSzTx/>
                        <a:buFontTx/>
                        <a:buNone/>
                        <a:tabLst/>
                        <a:defRPr/>
                      </a:pPr>
                      <a:r>
                        <a:rPr lang="fa-IR" sz="1800" kern="1200" dirty="0" smtClean="0">
                          <a:cs typeface="B Nazanin" pitchFamily="2" charset="-78"/>
                        </a:rPr>
                        <a:t>2- دسترسی به مراکز تحقیقاتی و صنعتی  </a:t>
                      </a:r>
                      <a:r>
                        <a:rPr lang="fa-IR" sz="1800" kern="1200" dirty="0" smtClean="0">
                          <a:cs typeface="B Nazanin" pitchFamily="2" charset="-78"/>
                          <a:sym typeface="Wingdings"/>
                        </a:rPr>
                        <a:t></a:t>
                      </a:r>
                      <a:endParaRPr lang="en-US" sz="1800" b="1" kern="1200" dirty="0" smtClean="0">
                        <a:solidFill>
                          <a:srgbClr val="002060"/>
                        </a:solidFill>
                        <a:latin typeface="+mn-lt"/>
                        <a:ea typeface="+mn-ea"/>
                        <a:cs typeface="B Nazanin" pitchFamily="2" charset="-78"/>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237208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3794</TotalTime>
  <Words>2021</Words>
  <Application>Microsoft Office PowerPoint</Application>
  <PresentationFormat>On-screen Show (4:3)</PresentationFormat>
  <Paragraphs>517</Paragraphs>
  <Slides>26</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B Nazanin</vt:lpstr>
      <vt:lpstr>B Titr</vt:lpstr>
      <vt:lpstr>Calibri</vt:lpstr>
      <vt:lpstr>Cambria</vt:lpstr>
      <vt:lpstr>IranNastaliq</vt:lpstr>
      <vt:lpstr>Times New Roman</vt:lpstr>
      <vt:lpstr>Wingdings</vt:lpstr>
      <vt:lpstr>Wingdings 2</vt:lpstr>
      <vt:lpstr>Adjacency</vt:lpstr>
      <vt:lpstr>PowerPoint Presentation</vt:lpstr>
      <vt:lpstr>به نام خدا</vt:lpstr>
      <vt:lpstr>نمای کلی</vt:lpstr>
      <vt:lpstr>1- معرفی متقاضی</vt:lpstr>
      <vt:lpstr>1-1- آمار مدرسان (به تفکیک گروه علمی به شرح جدول ذیل)</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Tandis</dc:creator>
  <cp:lastModifiedBy>Tandis</cp:lastModifiedBy>
  <cp:revision>93</cp:revision>
  <dcterms:created xsi:type="dcterms:W3CDTF">2019-06-04T07:33:11Z</dcterms:created>
  <dcterms:modified xsi:type="dcterms:W3CDTF">2021-05-27T05:12:36Z</dcterms:modified>
</cp:coreProperties>
</file>